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9"/>
  </p:notesMasterIdLst>
  <p:handoutMasterIdLst>
    <p:handoutMasterId r:id="rId20"/>
  </p:handoutMasterIdLst>
  <p:sldIdLst>
    <p:sldId id="313" r:id="rId3"/>
    <p:sldId id="314" r:id="rId4"/>
    <p:sldId id="315" r:id="rId5"/>
    <p:sldId id="316" r:id="rId6"/>
    <p:sldId id="319" r:id="rId7"/>
    <p:sldId id="317" r:id="rId8"/>
    <p:sldId id="320" r:id="rId9"/>
    <p:sldId id="321" r:id="rId10"/>
    <p:sldId id="322" r:id="rId11"/>
    <p:sldId id="323" r:id="rId12"/>
    <p:sldId id="324" r:id="rId13"/>
    <p:sldId id="325" r:id="rId14"/>
    <p:sldId id="330" r:id="rId15"/>
    <p:sldId id="328" r:id="rId16"/>
    <p:sldId id="329" r:id="rId17"/>
    <p:sldId id="327" r:id="rId18"/>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88" autoAdjust="0"/>
    <p:restoredTop sz="94660"/>
  </p:normalViewPr>
  <p:slideViewPr>
    <p:cSldViewPr>
      <p:cViewPr varScale="1">
        <p:scale>
          <a:sx n="109" d="100"/>
          <a:sy n="109" d="100"/>
        </p:scale>
        <p:origin x="2112" y="108"/>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742" y="-102"/>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663D6516-C3FC-4956-B59F-296D3828E169}" type="datetimeFigureOut">
              <a:rPr lang="en-GB" smtClean="0"/>
              <a:t>11/03/2019</a:t>
            </a:fld>
            <a:endParaRPr lang="en-GB"/>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49CF8DC8-8097-41E2-9BAA-56FCDA1589C0}" type="slidenum">
              <a:rPr lang="en-GB" smtClean="0"/>
              <a:t>‹#›</a:t>
            </a:fld>
            <a:endParaRPr lang="en-GB"/>
          </a:p>
        </p:txBody>
      </p:sp>
    </p:spTree>
    <p:extLst>
      <p:ext uri="{BB962C8B-B14F-4D97-AF65-F5344CB8AC3E}">
        <p14:creationId xmlns:p14="http://schemas.microsoft.com/office/powerpoint/2010/main" val="685008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CF0EAF01-0B26-4277-B078-57EB463CCA41}" type="datetimeFigureOut">
              <a:rPr lang="en-GB" smtClean="0"/>
              <a:pPr/>
              <a:t>11/03/2019</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94CF0E69-E397-4CC3-B1D8-A79B615E2485}" type="slidenum">
              <a:rPr lang="en-GB" smtClean="0"/>
              <a:pPr/>
              <a:t>‹#›</a:t>
            </a:fld>
            <a:endParaRPr lang="en-GB"/>
          </a:p>
        </p:txBody>
      </p:sp>
    </p:spTree>
    <p:extLst>
      <p:ext uri="{BB962C8B-B14F-4D97-AF65-F5344CB8AC3E}">
        <p14:creationId xmlns:p14="http://schemas.microsoft.com/office/powerpoint/2010/main" val="2328212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AF8A515-065B-40DE-9B3A-01547F5C2550}" type="datetimeFigureOut">
              <a:rPr lang="en-GB" smtClean="0"/>
              <a:pPr/>
              <a:t>11/03/2019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37D8A5-B13A-4033-BA95-7DAD1A1EB947}" type="slidenum">
              <a:rPr lang="en-GB" smtClean="0"/>
              <a:pPr/>
              <a:t>‹#›</a:t>
            </a:fld>
            <a:endParaRPr lang="en-GB" dirty="0"/>
          </a:p>
        </p:txBody>
      </p:sp>
    </p:spTree>
    <p:extLst>
      <p:ext uri="{BB962C8B-B14F-4D97-AF65-F5344CB8AC3E}">
        <p14:creationId xmlns:p14="http://schemas.microsoft.com/office/powerpoint/2010/main" val="50453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8A515-065B-40DE-9B3A-01547F5C2550}" type="datetimeFigureOut">
              <a:rPr lang="en-GB" smtClean="0"/>
              <a:pPr/>
              <a:t>11/03/2019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37D8A5-B13A-4033-BA95-7DAD1A1EB947}" type="slidenum">
              <a:rPr lang="en-GB" smtClean="0"/>
              <a:pPr/>
              <a:t>‹#›</a:t>
            </a:fld>
            <a:endParaRPr lang="en-GB" dirty="0"/>
          </a:p>
        </p:txBody>
      </p:sp>
    </p:spTree>
    <p:extLst>
      <p:ext uri="{BB962C8B-B14F-4D97-AF65-F5344CB8AC3E}">
        <p14:creationId xmlns:p14="http://schemas.microsoft.com/office/powerpoint/2010/main" val="2174045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8A515-065B-40DE-9B3A-01547F5C2550}" type="datetimeFigureOut">
              <a:rPr lang="en-GB" smtClean="0"/>
              <a:pPr/>
              <a:t>11/03/2019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37D8A5-B13A-4033-BA95-7DAD1A1EB947}" type="slidenum">
              <a:rPr lang="en-GB" smtClean="0"/>
              <a:pPr/>
              <a:t>‹#›</a:t>
            </a:fld>
            <a:endParaRPr lang="en-GB" dirty="0"/>
          </a:p>
        </p:txBody>
      </p:sp>
    </p:spTree>
    <p:extLst>
      <p:ext uri="{BB962C8B-B14F-4D97-AF65-F5344CB8AC3E}">
        <p14:creationId xmlns:p14="http://schemas.microsoft.com/office/powerpoint/2010/main" val="1626955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CEF4-B6B2-E047-89BA-B7E4B4F85CE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6BC4BA56-CD73-8F45-B725-C3EB7781C28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129F16-A37C-2247-9692-D22D25E2C1D0}"/>
              </a:ext>
            </a:extLst>
          </p:cNvPr>
          <p:cNvSpPr>
            <a:spLocks noGrp="1"/>
          </p:cNvSpPr>
          <p:nvPr>
            <p:ph type="dt" sz="half" idx="10"/>
          </p:nvPr>
        </p:nvSpPr>
        <p:spPr/>
        <p:txBody>
          <a:bodyPr/>
          <a:lstStyle/>
          <a:p>
            <a:pPr defTabSz="685800"/>
            <a:fld id="{E07AEF91-B3AD-4E4A-950A-3CB4E0D9A3E5}" type="datetimeFigureOut">
              <a:rPr lang="en-GB" smtClean="0">
                <a:solidFill>
                  <a:prstClr val="black">
                    <a:tint val="75000"/>
                  </a:prstClr>
                </a:solidFill>
              </a:rPr>
              <a:pPr defTabSz="685800"/>
              <a:t>11/03/2019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8BA055E6-995C-1F4A-9F11-97CDC66916B4}"/>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F9FD73-208A-C64D-A4AF-E172F1600C3A}"/>
              </a:ext>
            </a:extLst>
          </p:cNvPr>
          <p:cNvSpPr>
            <a:spLocks noGrp="1"/>
          </p:cNvSpPr>
          <p:nvPr>
            <p:ph type="sldNum" sz="quarter" idx="12"/>
          </p:nvPr>
        </p:nvSpPr>
        <p:spPr/>
        <p:txBody>
          <a:bodyPr/>
          <a:lstStyle/>
          <a:p>
            <a:pPr defTabSz="685800"/>
            <a:fld id="{8931E8AF-9621-7C45-B22B-17403CB8BBA8}"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947937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1DD4F-B4F6-2F45-AAB7-0B5487BDF2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1FA070-E358-DB48-9B2A-20FCD15EF9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A6E802-B7EC-8A48-AAAA-8B047CDAB65A}"/>
              </a:ext>
            </a:extLst>
          </p:cNvPr>
          <p:cNvSpPr>
            <a:spLocks noGrp="1"/>
          </p:cNvSpPr>
          <p:nvPr>
            <p:ph type="dt" sz="half" idx="10"/>
          </p:nvPr>
        </p:nvSpPr>
        <p:spPr/>
        <p:txBody>
          <a:bodyPr/>
          <a:lstStyle/>
          <a:p>
            <a:pPr defTabSz="685800"/>
            <a:fld id="{E07AEF91-B3AD-4E4A-950A-3CB4E0D9A3E5}" type="datetimeFigureOut">
              <a:rPr lang="en-GB" smtClean="0">
                <a:solidFill>
                  <a:prstClr val="black">
                    <a:tint val="75000"/>
                  </a:prstClr>
                </a:solidFill>
              </a:rPr>
              <a:pPr defTabSz="685800"/>
              <a:t>11/03/2019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6217B1-1F11-3441-8DA0-D193F9C1BA62}"/>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042A0EF-AF93-4E4B-8BF0-D04DFF05A941}"/>
              </a:ext>
            </a:extLst>
          </p:cNvPr>
          <p:cNvSpPr>
            <a:spLocks noGrp="1"/>
          </p:cNvSpPr>
          <p:nvPr>
            <p:ph type="sldNum" sz="quarter" idx="12"/>
          </p:nvPr>
        </p:nvSpPr>
        <p:spPr/>
        <p:txBody>
          <a:bodyPr/>
          <a:lstStyle/>
          <a:p>
            <a:pPr defTabSz="685800"/>
            <a:fld id="{8931E8AF-9621-7C45-B22B-17403CB8BBA8}"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790398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5B2A-DFA9-484B-8519-9E3350A1919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BFA68DC-2DA5-7248-8720-4A883C5A9CB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84FD91-F8D3-0543-8542-BE977F502E91}"/>
              </a:ext>
            </a:extLst>
          </p:cNvPr>
          <p:cNvSpPr>
            <a:spLocks noGrp="1"/>
          </p:cNvSpPr>
          <p:nvPr>
            <p:ph type="dt" sz="half" idx="10"/>
          </p:nvPr>
        </p:nvSpPr>
        <p:spPr/>
        <p:txBody>
          <a:bodyPr/>
          <a:lstStyle/>
          <a:p>
            <a:pPr defTabSz="685800"/>
            <a:fld id="{E07AEF91-B3AD-4E4A-950A-3CB4E0D9A3E5}" type="datetimeFigureOut">
              <a:rPr lang="en-GB" smtClean="0">
                <a:solidFill>
                  <a:prstClr val="black">
                    <a:tint val="75000"/>
                  </a:prstClr>
                </a:solidFill>
              </a:rPr>
              <a:pPr defTabSz="685800"/>
              <a:t>11/03/2019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066379BD-FCFE-D44C-A81E-A7227775BF0D}"/>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26075D7-29D3-D74A-BD5F-CE5D5F924D97}"/>
              </a:ext>
            </a:extLst>
          </p:cNvPr>
          <p:cNvSpPr>
            <a:spLocks noGrp="1"/>
          </p:cNvSpPr>
          <p:nvPr>
            <p:ph type="sldNum" sz="quarter" idx="12"/>
          </p:nvPr>
        </p:nvSpPr>
        <p:spPr/>
        <p:txBody>
          <a:bodyPr/>
          <a:lstStyle/>
          <a:p>
            <a:pPr defTabSz="685800"/>
            <a:fld id="{8931E8AF-9621-7C45-B22B-17403CB8BBA8}"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54446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6CC8-E697-1F4A-B13C-D91F13F898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A2B1B7-8FBA-A64F-9A13-41FABD1BDA3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7A5035-1036-8741-AF41-3FD0D710E69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EB76F9-C7FC-A648-BCE8-192308B729E4}"/>
              </a:ext>
            </a:extLst>
          </p:cNvPr>
          <p:cNvSpPr>
            <a:spLocks noGrp="1"/>
          </p:cNvSpPr>
          <p:nvPr>
            <p:ph type="dt" sz="half" idx="10"/>
          </p:nvPr>
        </p:nvSpPr>
        <p:spPr/>
        <p:txBody>
          <a:bodyPr/>
          <a:lstStyle/>
          <a:p>
            <a:pPr defTabSz="685800"/>
            <a:fld id="{E07AEF91-B3AD-4E4A-950A-3CB4E0D9A3E5}" type="datetimeFigureOut">
              <a:rPr lang="en-GB" smtClean="0">
                <a:solidFill>
                  <a:prstClr val="black">
                    <a:tint val="75000"/>
                  </a:prstClr>
                </a:solidFill>
              </a:rPr>
              <a:pPr defTabSz="685800"/>
              <a:t>11/03/2019</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2B9C616A-20AC-9641-BA57-C76C025ABF24}"/>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F8D7595-8C6B-4245-8AF0-5053DA6BB2C2}"/>
              </a:ext>
            </a:extLst>
          </p:cNvPr>
          <p:cNvSpPr>
            <a:spLocks noGrp="1"/>
          </p:cNvSpPr>
          <p:nvPr>
            <p:ph type="sldNum" sz="quarter" idx="12"/>
          </p:nvPr>
        </p:nvSpPr>
        <p:spPr/>
        <p:txBody>
          <a:bodyPr/>
          <a:lstStyle/>
          <a:p>
            <a:pPr defTabSz="685800"/>
            <a:fld id="{8931E8AF-9621-7C45-B22B-17403CB8BBA8}"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311254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5BF65-3C5C-844B-8735-F3A02F014985}"/>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6C34AB-EED4-B646-8BAD-98265BD3777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AA5A520B-5E01-4241-9C02-4337D764FBA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0BC90D6-0502-E143-A167-8E474630ABF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2F0E109-CB82-BD40-BE33-2FF58B39FD3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5B502B-AF7E-B64C-9347-2E576C298108}"/>
              </a:ext>
            </a:extLst>
          </p:cNvPr>
          <p:cNvSpPr>
            <a:spLocks noGrp="1"/>
          </p:cNvSpPr>
          <p:nvPr>
            <p:ph type="dt" sz="half" idx="10"/>
          </p:nvPr>
        </p:nvSpPr>
        <p:spPr/>
        <p:txBody>
          <a:bodyPr/>
          <a:lstStyle/>
          <a:p>
            <a:pPr defTabSz="685800"/>
            <a:fld id="{E07AEF91-B3AD-4E4A-950A-3CB4E0D9A3E5}" type="datetimeFigureOut">
              <a:rPr lang="en-GB" smtClean="0">
                <a:solidFill>
                  <a:prstClr val="black">
                    <a:tint val="75000"/>
                  </a:prstClr>
                </a:solidFill>
              </a:rPr>
              <a:pPr defTabSz="685800"/>
              <a:t>11/03/2019</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1A0FA375-13BC-1D4A-817D-7CF39FE1E685}"/>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FFE68928-7F34-B845-9B9A-5FA10BE02A78}"/>
              </a:ext>
            </a:extLst>
          </p:cNvPr>
          <p:cNvSpPr>
            <a:spLocks noGrp="1"/>
          </p:cNvSpPr>
          <p:nvPr>
            <p:ph type="sldNum" sz="quarter" idx="12"/>
          </p:nvPr>
        </p:nvSpPr>
        <p:spPr/>
        <p:txBody>
          <a:bodyPr/>
          <a:lstStyle/>
          <a:p>
            <a:pPr defTabSz="685800"/>
            <a:fld id="{8931E8AF-9621-7C45-B22B-17403CB8BBA8}"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86720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9F9A5-52CE-A342-832A-1F00322AA2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76B037-B900-764A-8B09-B0DEB7F9EC75}"/>
              </a:ext>
            </a:extLst>
          </p:cNvPr>
          <p:cNvSpPr>
            <a:spLocks noGrp="1"/>
          </p:cNvSpPr>
          <p:nvPr>
            <p:ph type="dt" sz="half" idx="10"/>
          </p:nvPr>
        </p:nvSpPr>
        <p:spPr/>
        <p:txBody>
          <a:bodyPr/>
          <a:lstStyle/>
          <a:p>
            <a:pPr defTabSz="685800"/>
            <a:fld id="{E07AEF91-B3AD-4E4A-950A-3CB4E0D9A3E5}" type="datetimeFigureOut">
              <a:rPr lang="en-GB" smtClean="0">
                <a:solidFill>
                  <a:prstClr val="black">
                    <a:tint val="75000"/>
                  </a:prstClr>
                </a:solidFill>
              </a:rPr>
              <a:pPr defTabSz="685800"/>
              <a:t>11/03/2019</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231498AF-74D9-E14B-B626-A77F40A0DD76}"/>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72FBFD73-BC0C-B44F-ACBF-39A204FF1488}"/>
              </a:ext>
            </a:extLst>
          </p:cNvPr>
          <p:cNvSpPr>
            <a:spLocks noGrp="1"/>
          </p:cNvSpPr>
          <p:nvPr>
            <p:ph type="sldNum" sz="quarter" idx="12"/>
          </p:nvPr>
        </p:nvSpPr>
        <p:spPr/>
        <p:txBody>
          <a:bodyPr/>
          <a:lstStyle/>
          <a:p>
            <a:pPr defTabSz="685800"/>
            <a:fld id="{8931E8AF-9621-7C45-B22B-17403CB8BBA8}"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873444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A256C6-A399-504C-9AB3-93BAF790F7D6}"/>
              </a:ext>
            </a:extLst>
          </p:cNvPr>
          <p:cNvSpPr>
            <a:spLocks noGrp="1"/>
          </p:cNvSpPr>
          <p:nvPr>
            <p:ph type="dt" sz="half" idx="10"/>
          </p:nvPr>
        </p:nvSpPr>
        <p:spPr/>
        <p:txBody>
          <a:bodyPr/>
          <a:lstStyle/>
          <a:p>
            <a:pPr defTabSz="685800"/>
            <a:fld id="{E07AEF91-B3AD-4E4A-950A-3CB4E0D9A3E5}" type="datetimeFigureOut">
              <a:rPr lang="en-GB" smtClean="0">
                <a:solidFill>
                  <a:prstClr val="black">
                    <a:tint val="75000"/>
                  </a:prstClr>
                </a:solidFill>
              </a:rPr>
              <a:pPr defTabSz="685800"/>
              <a:t>11/03/2019</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24AEB7BF-30A0-3A43-9DA0-56C9A19D5E65}"/>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A114AB41-A999-3C4E-852D-EE86CB2E491C}"/>
              </a:ext>
            </a:extLst>
          </p:cNvPr>
          <p:cNvSpPr>
            <a:spLocks noGrp="1"/>
          </p:cNvSpPr>
          <p:nvPr>
            <p:ph type="sldNum" sz="quarter" idx="12"/>
          </p:nvPr>
        </p:nvSpPr>
        <p:spPr/>
        <p:txBody>
          <a:bodyPr/>
          <a:lstStyle/>
          <a:p>
            <a:pPr defTabSz="685800"/>
            <a:fld id="{8931E8AF-9621-7C45-B22B-17403CB8BBA8}"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759379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9226-DF5F-EB4D-AABD-EE55B1761F3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55C97E-F7F1-B64C-98C2-D57C5F65FDF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1D678A4-299C-7145-9889-0FEB9F0077B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2F9A630-CE9A-5E48-BCA0-AE52BE9FB3BD}"/>
              </a:ext>
            </a:extLst>
          </p:cNvPr>
          <p:cNvSpPr>
            <a:spLocks noGrp="1"/>
          </p:cNvSpPr>
          <p:nvPr>
            <p:ph type="dt" sz="half" idx="10"/>
          </p:nvPr>
        </p:nvSpPr>
        <p:spPr/>
        <p:txBody>
          <a:bodyPr/>
          <a:lstStyle/>
          <a:p>
            <a:pPr defTabSz="685800"/>
            <a:fld id="{E07AEF91-B3AD-4E4A-950A-3CB4E0D9A3E5}" type="datetimeFigureOut">
              <a:rPr lang="en-GB" smtClean="0">
                <a:solidFill>
                  <a:prstClr val="black">
                    <a:tint val="75000"/>
                  </a:prstClr>
                </a:solidFill>
              </a:rPr>
              <a:pPr defTabSz="685800"/>
              <a:t>11/03/2019</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63AA72B9-68C8-5C40-8B13-973CC9C83F47}"/>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24DE6C0C-C584-CE49-A85E-5AE411A5A95D}"/>
              </a:ext>
            </a:extLst>
          </p:cNvPr>
          <p:cNvSpPr>
            <a:spLocks noGrp="1"/>
          </p:cNvSpPr>
          <p:nvPr>
            <p:ph type="sldNum" sz="quarter" idx="12"/>
          </p:nvPr>
        </p:nvSpPr>
        <p:spPr/>
        <p:txBody>
          <a:bodyPr/>
          <a:lstStyle/>
          <a:p>
            <a:pPr defTabSz="685800"/>
            <a:fld id="{8931E8AF-9621-7C45-B22B-17403CB8BBA8}"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959563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8A515-065B-40DE-9B3A-01547F5C2550}" type="datetimeFigureOut">
              <a:rPr lang="en-GB" smtClean="0"/>
              <a:pPr/>
              <a:t>11/03/2019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37D8A5-B13A-4033-BA95-7DAD1A1EB947}" type="slidenum">
              <a:rPr lang="en-GB" smtClean="0"/>
              <a:pPr/>
              <a:t>‹#›</a:t>
            </a:fld>
            <a:endParaRPr lang="en-GB" dirty="0"/>
          </a:p>
        </p:txBody>
      </p:sp>
    </p:spTree>
    <p:extLst>
      <p:ext uri="{BB962C8B-B14F-4D97-AF65-F5344CB8AC3E}">
        <p14:creationId xmlns:p14="http://schemas.microsoft.com/office/powerpoint/2010/main" val="2524385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E9AE8-4B70-5D44-BD6C-9E24ADBE8DF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C7F9C1-E37D-944C-AE6B-F9A97FDE4C0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D368DC8C-A400-4144-B83F-17F5179EF6D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C5AAF30-BA96-6D47-85B4-8D42560A5BB2}"/>
              </a:ext>
            </a:extLst>
          </p:cNvPr>
          <p:cNvSpPr>
            <a:spLocks noGrp="1"/>
          </p:cNvSpPr>
          <p:nvPr>
            <p:ph type="dt" sz="half" idx="10"/>
          </p:nvPr>
        </p:nvSpPr>
        <p:spPr/>
        <p:txBody>
          <a:bodyPr/>
          <a:lstStyle/>
          <a:p>
            <a:pPr defTabSz="685800"/>
            <a:fld id="{E07AEF91-B3AD-4E4A-950A-3CB4E0D9A3E5}" type="datetimeFigureOut">
              <a:rPr lang="en-GB" smtClean="0">
                <a:solidFill>
                  <a:prstClr val="black">
                    <a:tint val="75000"/>
                  </a:prstClr>
                </a:solidFill>
              </a:rPr>
              <a:pPr defTabSz="685800"/>
              <a:t>11/03/2019</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385D9DD-CE5E-4549-8CA1-97FAC3B378FE}"/>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B940C07E-6AC2-4C41-B3C0-62F110F09FDE}"/>
              </a:ext>
            </a:extLst>
          </p:cNvPr>
          <p:cNvSpPr>
            <a:spLocks noGrp="1"/>
          </p:cNvSpPr>
          <p:nvPr>
            <p:ph type="sldNum" sz="quarter" idx="12"/>
          </p:nvPr>
        </p:nvSpPr>
        <p:spPr/>
        <p:txBody>
          <a:bodyPr/>
          <a:lstStyle/>
          <a:p>
            <a:pPr defTabSz="685800"/>
            <a:fld id="{8931E8AF-9621-7C45-B22B-17403CB8BBA8}"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970228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10561-D634-754D-B7D5-57A8C2682D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ED0209-3456-F64C-A69E-1E5DA82267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BF0C03-9974-4C45-A0FF-F5647B3050AB}"/>
              </a:ext>
            </a:extLst>
          </p:cNvPr>
          <p:cNvSpPr>
            <a:spLocks noGrp="1"/>
          </p:cNvSpPr>
          <p:nvPr>
            <p:ph type="dt" sz="half" idx="10"/>
          </p:nvPr>
        </p:nvSpPr>
        <p:spPr/>
        <p:txBody>
          <a:bodyPr/>
          <a:lstStyle/>
          <a:p>
            <a:pPr defTabSz="685800"/>
            <a:fld id="{E07AEF91-B3AD-4E4A-950A-3CB4E0D9A3E5}" type="datetimeFigureOut">
              <a:rPr lang="en-GB" smtClean="0">
                <a:solidFill>
                  <a:prstClr val="black">
                    <a:tint val="75000"/>
                  </a:prstClr>
                </a:solidFill>
              </a:rPr>
              <a:pPr defTabSz="685800"/>
              <a:t>11/03/2019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D5E13858-9C13-F941-9DE3-01507C1F6896}"/>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1CA2B437-60DC-6249-8603-8047E5C14C80}"/>
              </a:ext>
            </a:extLst>
          </p:cNvPr>
          <p:cNvSpPr>
            <a:spLocks noGrp="1"/>
          </p:cNvSpPr>
          <p:nvPr>
            <p:ph type="sldNum" sz="quarter" idx="12"/>
          </p:nvPr>
        </p:nvSpPr>
        <p:spPr/>
        <p:txBody>
          <a:bodyPr/>
          <a:lstStyle/>
          <a:p>
            <a:pPr defTabSz="685800"/>
            <a:fld id="{8931E8AF-9621-7C45-B22B-17403CB8BBA8}"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768820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46A48-78F1-4B4F-9A6D-FD42E97D723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D0A889-E4C5-6340-927E-2B6A2FEB3FE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D268DF-8AC6-6248-A672-6C87DB3B92CD}"/>
              </a:ext>
            </a:extLst>
          </p:cNvPr>
          <p:cNvSpPr>
            <a:spLocks noGrp="1"/>
          </p:cNvSpPr>
          <p:nvPr>
            <p:ph type="dt" sz="half" idx="10"/>
          </p:nvPr>
        </p:nvSpPr>
        <p:spPr/>
        <p:txBody>
          <a:bodyPr/>
          <a:lstStyle/>
          <a:p>
            <a:pPr defTabSz="685800"/>
            <a:fld id="{E07AEF91-B3AD-4E4A-950A-3CB4E0D9A3E5}" type="datetimeFigureOut">
              <a:rPr lang="en-GB" smtClean="0">
                <a:solidFill>
                  <a:prstClr val="black">
                    <a:tint val="75000"/>
                  </a:prstClr>
                </a:solidFill>
              </a:rPr>
              <a:pPr defTabSz="685800"/>
              <a:t>11/03/2019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082FFDCA-3332-0841-B2C2-4C26D86E785E}"/>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E3F4DCA-C74F-0C48-973F-CA72ACDC1D59}"/>
              </a:ext>
            </a:extLst>
          </p:cNvPr>
          <p:cNvSpPr>
            <a:spLocks noGrp="1"/>
          </p:cNvSpPr>
          <p:nvPr>
            <p:ph type="sldNum" sz="quarter" idx="12"/>
          </p:nvPr>
        </p:nvSpPr>
        <p:spPr/>
        <p:txBody>
          <a:bodyPr/>
          <a:lstStyle/>
          <a:p>
            <a:pPr defTabSz="685800"/>
            <a:fld id="{8931E8AF-9621-7C45-B22B-17403CB8BBA8}"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65833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F8A515-065B-40DE-9B3A-01547F5C2550}" type="datetimeFigureOut">
              <a:rPr lang="en-GB" smtClean="0"/>
              <a:pPr/>
              <a:t>11/03/2019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37D8A5-B13A-4033-BA95-7DAD1A1EB947}" type="slidenum">
              <a:rPr lang="en-GB" smtClean="0"/>
              <a:pPr/>
              <a:t>‹#›</a:t>
            </a:fld>
            <a:endParaRPr lang="en-GB" dirty="0"/>
          </a:p>
        </p:txBody>
      </p:sp>
    </p:spTree>
    <p:extLst>
      <p:ext uri="{BB962C8B-B14F-4D97-AF65-F5344CB8AC3E}">
        <p14:creationId xmlns:p14="http://schemas.microsoft.com/office/powerpoint/2010/main" val="176984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AF8A515-065B-40DE-9B3A-01547F5C2550}" type="datetimeFigureOut">
              <a:rPr lang="en-GB" smtClean="0"/>
              <a:pPr/>
              <a:t>11/03/2019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C37D8A5-B13A-4033-BA95-7DAD1A1EB947}" type="slidenum">
              <a:rPr lang="en-GB" smtClean="0"/>
              <a:pPr/>
              <a:t>‹#›</a:t>
            </a:fld>
            <a:endParaRPr lang="en-GB" dirty="0"/>
          </a:p>
        </p:txBody>
      </p:sp>
    </p:spTree>
    <p:extLst>
      <p:ext uri="{BB962C8B-B14F-4D97-AF65-F5344CB8AC3E}">
        <p14:creationId xmlns:p14="http://schemas.microsoft.com/office/powerpoint/2010/main" val="59388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AF8A515-065B-40DE-9B3A-01547F5C2550}" type="datetimeFigureOut">
              <a:rPr lang="en-GB" smtClean="0"/>
              <a:pPr/>
              <a:t>11/03/2019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C37D8A5-B13A-4033-BA95-7DAD1A1EB947}" type="slidenum">
              <a:rPr lang="en-GB" smtClean="0"/>
              <a:pPr/>
              <a:t>‹#›</a:t>
            </a:fld>
            <a:endParaRPr lang="en-GB" dirty="0"/>
          </a:p>
        </p:txBody>
      </p:sp>
    </p:spTree>
    <p:extLst>
      <p:ext uri="{BB962C8B-B14F-4D97-AF65-F5344CB8AC3E}">
        <p14:creationId xmlns:p14="http://schemas.microsoft.com/office/powerpoint/2010/main" val="216710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AF8A515-065B-40DE-9B3A-01547F5C2550}" type="datetimeFigureOut">
              <a:rPr lang="en-GB" smtClean="0"/>
              <a:pPr/>
              <a:t>11/03/2019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C37D8A5-B13A-4033-BA95-7DAD1A1EB947}" type="slidenum">
              <a:rPr lang="en-GB" smtClean="0"/>
              <a:pPr/>
              <a:t>‹#›</a:t>
            </a:fld>
            <a:endParaRPr lang="en-GB" dirty="0"/>
          </a:p>
        </p:txBody>
      </p:sp>
    </p:spTree>
    <p:extLst>
      <p:ext uri="{BB962C8B-B14F-4D97-AF65-F5344CB8AC3E}">
        <p14:creationId xmlns:p14="http://schemas.microsoft.com/office/powerpoint/2010/main" val="315379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8A515-065B-40DE-9B3A-01547F5C2550}" type="datetimeFigureOut">
              <a:rPr lang="en-GB" smtClean="0"/>
              <a:pPr/>
              <a:t>11/03/2019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C37D8A5-B13A-4033-BA95-7DAD1A1EB947}" type="slidenum">
              <a:rPr lang="en-GB" smtClean="0"/>
              <a:pPr/>
              <a:t>‹#›</a:t>
            </a:fld>
            <a:endParaRPr lang="en-GB" dirty="0"/>
          </a:p>
        </p:txBody>
      </p:sp>
    </p:spTree>
    <p:extLst>
      <p:ext uri="{BB962C8B-B14F-4D97-AF65-F5344CB8AC3E}">
        <p14:creationId xmlns:p14="http://schemas.microsoft.com/office/powerpoint/2010/main" val="34419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AF8A515-065B-40DE-9B3A-01547F5C2550}" type="datetimeFigureOut">
              <a:rPr lang="en-GB" smtClean="0"/>
              <a:pPr/>
              <a:t>11/03/2019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C37D8A5-B13A-4033-BA95-7DAD1A1EB947}" type="slidenum">
              <a:rPr lang="en-GB" smtClean="0"/>
              <a:pPr/>
              <a:t>‹#›</a:t>
            </a:fld>
            <a:endParaRPr lang="en-GB" dirty="0"/>
          </a:p>
        </p:txBody>
      </p:sp>
    </p:spTree>
    <p:extLst>
      <p:ext uri="{BB962C8B-B14F-4D97-AF65-F5344CB8AC3E}">
        <p14:creationId xmlns:p14="http://schemas.microsoft.com/office/powerpoint/2010/main" val="280723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AF8A515-065B-40DE-9B3A-01547F5C2550}" type="datetimeFigureOut">
              <a:rPr lang="en-GB" smtClean="0"/>
              <a:pPr/>
              <a:t>11/03/2019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C37D8A5-B13A-4033-BA95-7DAD1A1EB947}" type="slidenum">
              <a:rPr lang="en-GB" smtClean="0"/>
              <a:pPr/>
              <a:t>‹#›</a:t>
            </a:fld>
            <a:endParaRPr lang="en-GB" dirty="0"/>
          </a:p>
        </p:txBody>
      </p:sp>
    </p:spTree>
    <p:extLst>
      <p:ext uri="{BB962C8B-B14F-4D97-AF65-F5344CB8AC3E}">
        <p14:creationId xmlns:p14="http://schemas.microsoft.com/office/powerpoint/2010/main" val="224390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AF8A515-065B-40DE-9B3A-01547F5C2550}" type="datetimeFigureOut">
              <a:rPr lang="en-GB" smtClean="0"/>
              <a:pPr/>
              <a:t>11/03/2019</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37D8A5-B13A-4033-BA95-7DAD1A1EB947}" type="slidenum">
              <a:rPr lang="en-GB" smtClean="0"/>
              <a:pPr/>
              <a:t>‹#›</a:t>
            </a:fld>
            <a:endParaRPr lang="en-GB" dirty="0"/>
          </a:p>
        </p:txBody>
      </p:sp>
    </p:spTree>
    <p:extLst>
      <p:ext uri="{BB962C8B-B14F-4D97-AF65-F5344CB8AC3E}">
        <p14:creationId xmlns:p14="http://schemas.microsoft.com/office/powerpoint/2010/main" val="42438205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09AC22-D29B-6347-830E-64588B4C7F6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C839CA-5919-9E48-BF74-F991C18ADB2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64D08C-2990-A846-95C0-1DBFCBEE9ED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07AEF91-B3AD-4E4A-950A-3CB4E0D9A3E5}" type="datetimeFigureOut">
              <a:rPr lang="en-GB" smtClean="0">
                <a:solidFill>
                  <a:prstClr val="black">
                    <a:tint val="75000"/>
                  </a:prstClr>
                </a:solidFill>
              </a:rPr>
              <a:pPr defTabSz="685800"/>
              <a:t>11/03/2019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D65F9CD0-BF61-D442-8108-B7EE60D44D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0A3F7868-6E4C-0F43-9AD6-11A1D48228B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8931E8AF-9621-7C45-B22B-17403CB8BBA8}"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912655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260648"/>
            <a:ext cx="7406640" cy="1472184"/>
          </a:xfrm>
        </p:spPr>
        <p:txBody>
          <a:bodyPr/>
          <a:lstStyle/>
          <a:p>
            <a:r>
              <a:rPr lang="en-GB" dirty="0" smtClean="0"/>
              <a:t>Special properties of water</a:t>
            </a:r>
            <a:endParaRPr lang="en-GB" dirty="0"/>
          </a:p>
        </p:txBody>
      </p:sp>
      <p:sp>
        <p:nvSpPr>
          <p:cNvPr id="3" name="Subtitle 2"/>
          <p:cNvSpPr>
            <a:spLocks noGrp="1"/>
          </p:cNvSpPr>
          <p:nvPr>
            <p:ph type="subTitle" idx="1"/>
          </p:nvPr>
        </p:nvSpPr>
        <p:spPr/>
        <p:txBody>
          <a:bodyPr/>
          <a:lstStyle/>
          <a:p>
            <a:endParaRPr lang="en-GB" dirty="0"/>
          </a:p>
        </p:txBody>
      </p:sp>
      <p:pic>
        <p:nvPicPr>
          <p:cNvPr id="8" name="Picture 4" descr="http://www.kimberlyemerson.com/wp-content/uploads/2013/04/Iceber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772816"/>
            <a:ext cx="4541189"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johnlewis.scene7.com/is/image/JohnLewis/230855971?$prod_mai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152" y="1772816"/>
            <a:ext cx="3660279" cy="36602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tephenornes.com/wp-content/uploads/2012/12/pondska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202" y="4258405"/>
            <a:ext cx="3816424" cy="25462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bishopsworth.wikispaces.com/file/view/pill-dissolving-in-water-blue-background-AJHD.jpg/35312833/pill-dissolving-in-water-blue-background-AJH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4644455"/>
            <a:ext cx="1746708" cy="2160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1FBE-6814-8245-8FE6-54EE4EF8448B}"/>
              </a:ext>
            </a:extLst>
          </p:cNvPr>
          <p:cNvSpPr>
            <a:spLocks noGrp="1"/>
          </p:cNvSpPr>
          <p:nvPr>
            <p:ph type="title"/>
          </p:nvPr>
        </p:nvSpPr>
        <p:spPr/>
        <p:txBody>
          <a:bodyPr/>
          <a:lstStyle/>
          <a:p>
            <a:r>
              <a:rPr lang="en-GB" dirty="0" smtClean="0"/>
              <a:t>Literacy.</a:t>
            </a:r>
            <a:endParaRPr lang="en-GB" dirty="0"/>
          </a:p>
        </p:txBody>
      </p:sp>
      <p:pic>
        <p:nvPicPr>
          <p:cNvPr id="5" name="Content Placeholder 4">
            <a:extLst>
              <a:ext uri="{FF2B5EF4-FFF2-40B4-BE49-F238E27FC236}">
                <a16:creationId xmlns:a16="http://schemas.microsoft.com/office/drawing/2014/main" id="{EB96D68A-EF9C-E545-82A7-BF0492AB4224}"/>
              </a:ext>
            </a:extLst>
          </p:cNvPr>
          <p:cNvPicPr>
            <a:picLocks noGrp="1" noChangeAspect="1"/>
          </p:cNvPicPr>
          <p:nvPr>
            <p:ph idx="1"/>
          </p:nvPr>
        </p:nvPicPr>
        <p:blipFill>
          <a:blip r:embed="rId2"/>
          <a:stretch>
            <a:fillRect/>
          </a:stretch>
        </p:blipFill>
        <p:spPr>
          <a:xfrm>
            <a:off x="628650" y="2246660"/>
            <a:ext cx="7886700" cy="3223121"/>
          </a:xfrm>
        </p:spPr>
      </p:pic>
      <p:sp>
        <p:nvSpPr>
          <p:cNvPr id="3" name="Rounded Rectangle 2"/>
          <p:cNvSpPr/>
          <p:nvPr/>
        </p:nvSpPr>
        <p:spPr>
          <a:xfrm>
            <a:off x="2094140" y="2645228"/>
            <a:ext cx="971550" cy="236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1</a:t>
            </a:r>
            <a:endParaRPr lang="en-GB" sz="1350" dirty="0">
              <a:solidFill>
                <a:prstClr val="white"/>
              </a:solidFill>
              <a:latin typeface="Calibri" panose="020F0502020204030204"/>
            </a:endParaRPr>
          </a:p>
        </p:txBody>
      </p:sp>
      <p:sp>
        <p:nvSpPr>
          <p:cNvPr id="4" name="Rounded Rectangle 3"/>
          <p:cNvSpPr/>
          <p:nvPr/>
        </p:nvSpPr>
        <p:spPr>
          <a:xfrm>
            <a:off x="2094140" y="2881993"/>
            <a:ext cx="440872"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2</a:t>
            </a:r>
            <a:endParaRPr lang="en-GB" sz="1350" dirty="0">
              <a:solidFill>
                <a:prstClr val="white"/>
              </a:solidFill>
              <a:latin typeface="Calibri" panose="020F0502020204030204"/>
            </a:endParaRPr>
          </a:p>
        </p:txBody>
      </p:sp>
      <p:sp>
        <p:nvSpPr>
          <p:cNvPr id="6" name="Rounded Rectangle 5"/>
          <p:cNvSpPr/>
          <p:nvPr/>
        </p:nvSpPr>
        <p:spPr>
          <a:xfrm>
            <a:off x="1538968" y="3118758"/>
            <a:ext cx="555171" cy="204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3</a:t>
            </a:r>
            <a:endParaRPr lang="en-GB" sz="1350" dirty="0">
              <a:solidFill>
                <a:prstClr val="white"/>
              </a:solidFill>
              <a:latin typeface="Calibri" panose="020F0502020204030204"/>
            </a:endParaRPr>
          </a:p>
        </p:txBody>
      </p:sp>
      <p:sp>
        <p:nvSpPr>
          <p:cNvPr id="7" name="Rounded Rectangle 6"/>
          <p:cNvSpPr/>
          <p:nvPr/>
        </p:nvSpPr>
        <p:spPr>
          <a:xfrm>
            <a:off x="1494065" y="3690258"/>
            <a:ext cx="644978" cy="1959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4</a:t>
            </a:r>
            <a:endParaRPr lang="en-GB" sz="1350" dirty="0">
              <a:solidFill>
                <a:prstClr val="white"/>
              </a:solidFill>
              <a:latin typeface="Calibri" panose="020F0502020204030204"/>
            </a:endParaRPr>
          </a:p>
        </p:txBody>
      </p:sp>
      <p:sp>
        <p:nvSpPr>
          <p:cNvPr id="8" name="Rounded Rectangle 7"/>
          <p:cNvSpPr/>
          <p:nvPr/>
        </p:nvSpPr>
        <p:spPr>
          <a:xfrm>
            <a:off x="2914650" y="3690258"/>
            <a:ext cx="506186" cy="1959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5</a:t>
            </a:r>
            <a:endParaRPr lang="en-GB" sz="1350" dirty="0">
              <a:solidFill>
                <a:prstClr val="white"/>
              </a:solidFill>
              <a:latin typeface="Calibri" panose="020F0502020204030204"/>
            </a:endParaRPr>
          </a:p>
        </p:txBody>
      </p:sp>
      <p:sp>
        <p:nvSpPr>
          <p:cNvPr id="9" name="Rounded Rectangle 8"/>
          <p:cNvSpPr/>
          <p:nvPr/>
        </p:nvSpPr>
        <p:spPr>
          <a:xfrm>
            <a:off x="3314700" y="4016829"/>
            <a:ext cx="106136" cy="204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6</a:t>
            </a:r>
            <a:endParaRPr lang="en-GB" sz="1350" dirty="0">
              <a:solidFill>
                <a:prstClr val="white"/>
              </a:solidFill>
              <a:latin typeface="Calibri" panose="020F0502020204030204"/>
            </a:endParaRPr>
          </a:p>
        </p:txBody>
      </p:sp>
      <p:sp>
        <p:nvSpPr>
          <p:cNvPr id="10" name="Rounded Rectangle 9"/>
          <p:cNvSpPr/>
          <p:nvPr/>
        </p:nvSpPr>
        <p:spPr>
          <a:xfrm>
            <a:off x="6987738" y="4016829"/>
            <a:ext cx="547007" cy="204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7</a:t>
            </a:r>
            <a:endParaRPr lang="en-GB" sz="1350" dirty="0">
              <a:solidFill>
                <a:prstClr val="white"/>
              </a:solidFill>
              <a:latin typeface="Calibri" panose="020F0502020204030204"/>
            </a:endParaRPr>
          </a:p>
        </p:txBody>
      </p:sp>
      <p:sp>
        <p:nvSpPr>
          <p:cNvPr id="11" name="Rounded Rectangle 10"/>
          <p:cNvSpPr/>
          <p:nvPr/>
        </p:nvSpPr>
        <p:spPr>
          <a:xfrm>
            <a:off x="7311118" y="4498522"/>
            <a:ext cx="665390" cy="204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8</a:t>
            </a:r>
            <a:endParaRPr lang="en-GB" sz="1350" dirty="0">
              <a:solidFill>
                <a:prstClr val="white"/>
              </a:solidFill>
              <a:latin typeface="Calibri" panose="020F0502020204030204"/>
            </a:endParaRPr>
          </a:p>
        </p:txBody>
      </p:sp>
      <p:sp>
        <p:nvSpPr>
          <p:cNvPr id="12" name="Rounded Rectangle 11"/>
          <p:cNvSpPr/>
          <p:nvPr/>
        </p:nvSpPr>
        <p:spPr>
          <a:xfrm>
            <a:off x="6572250" y="4929966"/>
            <a:ext cx="738867" cy="236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9</a:t>
            </a:r>
            <a:endParaRPr lang="en-GB" sz="1350" dirty="0">
              <a:solidFill>
                <a:prstClr val="white"/>
              </a:solidFill>
              <a:latin typeface="Calibri" panose="020F0502020204030204"/>
            </a:endParaRPr>
          </a:p>
        </p:txBody>
      </p:sp>
    </p:spTree>
    <p:extLst>
      <p:ext uri="{BB962C8B-B14F-4D97-AF65-F5344CB8AC3E}">
        <p14:creationId xmlns:p14="http://schemas.microsoft.com/office/powerpoint/2010/main" val="3341522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1FBE-6814-8245-8FE6-54EE4EF8448B}"/>
              </a:ext>
            </a:extLst>
          </p:cNvPr>
          <p:cNvSpPr>
            <a:spLocks noGrp="1"/>
          </p:cNvSpPr>
          <p:nvPr>
            <p:ph type="title"/>
          </p:nvPr>
        </p:nvSpPr>
        <p:spPr/>
        <p:txBody>
          <a:bodyPr/>
          <a:lstStyle/>
          <a:p>
            <a:r>
              <a:rPr lang="en-GB" dirty="0" smtClean="0"/>
              <a:t>Literacy</a:t>
            </a:r>
            <a:endParaRPr lang="en-GB" dirty="0"/>
          </a:p>
        </p:txBody>
      </p:sp>
      <p:pic>
        <p:nvPicPr>
          <p:cNvPr id="5" name="Content Placeholder 4">
            <a:extLst>
              <a:ext uri="{FF2B5EF4-FFF2-40B4-BE49-F238E27FC236}">
                <a16:creationId xmlns:a16="http://schemas.microsoft.com/office/drawing/2014/main" id="{EB96D68A-EF9C-E545-82A7-BF0492AB4224}"/>
              </a:ext>
            </a:extLst>
          </p:cNvPr>
          <p:cNvPicPr>
            <a:picLocks noGrp="1" noChangeAspect="1"/>
          </p:cNvPicPr>
          <p:nvPr>
            <p:ph idx="1"/>
          </p:nvPr>
        </p:nvPicPr>
        <p:blipFill>
          <a:blip r:embed="rId2"/>
          <a:stretch>
            <a:fillRect/>
          </a:stretch>
        </p:blipFill>
        <p:spPr>
          <a:xfrm>
            <a:off x="628650" y="2246660"/>
            <a:ext cx="7886700" cy="3223121"/>
          </a:xfrm>
        </p:spPr>
      </p:pic>
      <p:sp>
        <p:nvSpPr>
          <p:cNvPr id="3" name="Rounded Rectangle 2"/>
          <p:cNvSpPr/>
          <p:nvPr/>
        </p:nvSpPr>
        <p:spPr>
          <a:xfrm flipV="1">
            <a:off x="2139043" y="2881993"/>
            <a:ext cx="971550" cy="34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1</a:t>
            </a:r>
            <a:endParaRPr lang="en-GB" sz="1350" dirty="0">
              <a:solidFill>
                <a:prstClr val="white"/>
              </a:solidFill>
              <a:latin typeface="Calibri" panose="020F0502020204030204"/>
            </a:endParaRPr>
          </a:p>
        </p:txBody>
      </p:sp>
      <p:sp>
        <p:nvSpPr>
          <p:cNvPr id="4" name="Rounded Rectangle 3"/>
          <p:cNvSpPr/>
          <p:nvPr/>
        </p:nvSpPr>
        <p:spPr>
          <a:xfrm flipV="1">
            <a:off x="2139043" y="3110593"/>
            <a:ext cx="440872" cy="34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2</a:t>
            </a:r>
            <a:endParaRPr lang="en-GB" sz="1350" dirty="0">
              <a:solidFill>
                <a:prstClr val="white"/>
              </a:solidFill>
              <a:latin typeface="Calibri" panose="020F0502020204030204"/>
            </a:endParaRPr>
          </a:p>
        </p:txBody>
      </p:sp>
      <p:sp>
        <p:nvSpPr>
          <p:cNvPr id="6" name="Rounded Rectangle 5"/>
          <p:cNvSpPr/>
          <p:nvPr/>
        </p:nvSpPr>
        <p:spPr>
          <a:xfrm flipV="1">
            <a:off x="1494065" y="3314701"/>
            <a:ext cx="555171" cy="34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3</a:t>
            </a:r>
            <a:endParaRPr lang="en-GB" sz="1350" dirty="0">
              <a:solidFill>
                <a:prstClr val="white"/>
              </a:solidFill>
              <a:latin typeface="Calibri" panose="020F0502020204030204"/>
            </a:endParaRPr>
          </a:p>
        </p:txBody>
      </p:sp>
      <p:sp>
        <p:nvSpPr>
          <p:cNvPr id="7" name="Rounded Rectangle 6"/>
          <p:cNvSpPr/>
          <p:nvPr/>
        </p:nvSpPr>
        <p:spPr>
          <a:xfrm flipV="1">
            <a:off x="1494065" y="3886201"/>
            <a:ext cx="644978" cy="34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4</a:t>
            </a:r>
            <a:endParaRPr lang="en-GB" sz="1350" dirty="0">
              <a:solidFill>
                <a:prstClr val="white"/>
              </a:solidFill>
              <a:latin typeface="Calibri" panose="020F0502020204030204"/>
            </a:endParaRPr>
          </a:p>
        </p:txBody>
      </p:sp>
      <p:sp>
        <p:nvSpPr>
          <p:cNvPr id="8" name="Rounded Rectangle 7"/>
          <p:cNvSpPr/>
          <p:nvPr/>
        </p:nvSpPr>
        <p:spPr>
          <a:xfrm flipV="1">
            <a:off x="2914650" y="3886201"/>
            <a:ext cx="506186" cy="34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5</a:t>
            </a:r>
            <a:endParaRPr lang="en-GB" sz="1350" dirty="0">
              <a:solidFill>
                <a:prstClr val="white"/>
              </a:solidFill>
              <a:latin typeface="Calibri" panose="020F0502020204030204"/>
            </a:endParaRPr>
          </a:p>
        </p:txBody>
      </p:sp>
      <p:sp>
        <p:nvSpPr>
          <p:cNvPr id="10" name="Rounded Rectangle 9"/>
          <p:cNvSpPr/>
          <p:nvPr/>
        </p:nvSpPr>
        <p:spPr>
          <a:xfrm flipV="1">
            <a:off x="7037614" y="4220936"/>
            <a:ext cx="547007" cy="34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7</a:t>
            </a:r>
            <a:endParaRPr lang="en-GB" sz="1350" dirty="0">
              <a:solidFill>
                <a:prstClr val="white"/>
              </a:solidFill>
              <a:latin typeface="Calibri" panose="020F0502020204030204"/>
            </a:endParaRPr>
          </a:p>
        </p:txBody>
      </p:sp>
      <p:sp>
        <p:nvSpPr>
          <p:cNvPr id="11" name="Rounded Rectangle 10"/>
          <p:cNvSpPr/>
          <p:nvPr/>
        </p:nvSpPr>
        <p:spPr>
          <a:xfrm flipV="1">
            <a:off x="7311118" y="4702628"/>
            <a:ext cx="665390" cy="34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8</a:t>
            </a:r>
            <a:endParaRPr lang="en-GB" sz="1350" dirty="0">
              <a:solidFill>
                <a:prstClr val="white"/>
              </a:solidFill>
              <a:latin typeface="Calibri" panose="020F0502020204030204"/>
            </a:endParaRPr>
          </a:p>
        </p:txBody>
      </p:sp>
      <p:sp>
        <p:nvSpPr>
          <p:cNvPr id="12" name="Rounded Rectangle 11"/>
          <p:cNvSpPr/>
          <p:nvPr/>
        </p:nvSpPr>
        <p:spPr>
          <a:xfrm>
            <a:off x="6572250" y="5123089"/>
            <a:ext cx="738867" cy="61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9</a:t>
            </a:r>
            <a:endParaRPr lang="en-GB" sz="1350" dirty="0">
              <a:solidFill>
                <a:prstClr val="white"/>
              </a:solidFill>
              <a:latin typeface="Calibri" panose="020F0502020204030204"/>
            </a:endParaRPr>
          </a:p>
        </p:txBody>
      </p:sp>
    </p:spTree>
    <p:extLst>
      <p:ext uri="{BB962C8B-B14F-4D97-AF65-F5344CB8AC3E}">
        <p14:creationId xmlns:p14="http://schemas.microsoft.com/office/powerpoint/2010/main" val="2798314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CF70-76D5-D941-9086-33D9BC2773B4}"/>
              </a:ext>
            </a:extLst>
          </p:cNvPr>
          <p:cNvSpPr>
            <a:spLocks noGrp="1"/>
          </p:cNvSpPr>
          <p:nvPr>
            <p:ph type="title"/>
          </p:nvPr>
        </p:nvSpPr>
        <p:spPr/>
        <p:txBody>
          <a:bodyPr>
            <a:normAutofit fontScale="90000"/>
          </a:bodyPr>
          <a:lstStyle/>
          <a:p>
            <a:r>
              <a:rPr lang="de-DE" dirty="0" err="1" smtClean="0"/>
              <a:t>Usin</a:t>
            </a:r>
            <a:r>
              <a:rPr lang="de-DE" dirty="0" err="1" smtClean="0"/>
              <a:t>g</a:t>
            </a:r>
            <a:r>
              <a:rPr lang="de-DE" dirty="0" smtClean="0"/>
              <a:t> </a:t>
            </a:r>
            <a:r>
              <a:rPr lang="de-DE" dirty="0" err="1" smtClean="0"/>
              <a:t>the</a:t>
            </a:r>
            <a:r>
              <a:rPr lang="de-DE" dirty="0" smtClean="0"/>
              <a:t> </a:t>
            </a:r>
            <a:r>
              <a:rPr lang="de-DE" dirty="0" err="1" smtClean="0"/>
              <a:t>apparatus</a:t>
            </a:r>
            <a:r>
              <a:rPr lang="de-DE" dirty="0" smtClean="0"/>
              <a:t> </a:t>
            </a:r>
            <a:r>
              <a:rPr lang="de-DE" dirty="0" err="1" smtClean="0"/>
              <a:t>list</a:t>
            </a:r>
            <a:r>
              <a:rPr lang="de-DE" dirty="0" smtClean="0"/>
              <a:t> </a:t>
            </a:r>
            <a:r>
              <a:rPr lang="de-DE" dirty="0" err="1" smtClean="0"/>
              <a:t>and</a:t>
            </a:r>
            <a:r>
              <a:rPr lang="de-DE" dirty="0" smtClean="0"/>
              <a:t> </a:t>
            </a:r>
            <a:r>
              <a:rPr lang="de-DE" dirty="0" err="1" smtClean="0"/>
              <a:t>key</a:t>
            </a:r>
            <a:r>
              <a:rPr lang="de-DE" dirty="0" smtClean="0"/>
              <a:t> </a:t>
            </a:r>
            <a:r>
              <a:rPr lang="de-DE" dirty="0" err="1" smtClean="0"/>
              <a:t>words</a:t>
            </a:r>
            <a:r>
              <a:rPr lang="de-DE" dirty="0" smtClean="0"/>
              <a:t>, </a:t>
            </a:r>
            <a:r>
              <a:rPr lang="de-DE" dirty="0" err="1" smtClean="0"/>
              <a:t>write</a:t>
            </a:r>
            <a:r>
              <a:rPr lang="de-DE" dirty="0" smtClean="0"/>
              <a:t> a </a:t>
            </a:r>
            <a:r>
              <a:rPr lang="de-DE" dirty="0" err="1" smtClean="0"/>
              <a:t>method</a:t>
            </a:r>
            <a:r>
              <a:rPr lang="de-DE" dirty="0" smtClean="0"/>
              <a:t> </a:t>
            </a:r>
            <a:r>
              <a:rPr lang="de-DE" dirty="0" err="1" smtClean="0"/>
              <a:t>to</a:t>
            </a:r>
            <a:r>
              <a:rPr lang="de-DE" dirty="0" smtClean="0"/>
              <a:t> </a:t>
            </a:r>
            <a:r>
              <a:rPr lang="de-DE" dirty="0" err="1" smtClean="0"/>
              <a:t>show</a:t>
            </a:r>
            <a:r>
              <a:rPr lang="de-DE" dirty="0" smtClean="0"/>
              <a:t> </a:t>
            </a:r>
            <a:r>
              <a:rPr lang="de-DE" dirty="0" err="1" smtClean="0"/>
              <a:t>how</a:t>
            </a:r>
            <a:r>
              <a:rPr lang="de-DE" dirty="0" smtClean="0"/>
              <a:t> </a:t>
            </a:r>
            <a:r>
              <a:rPr lang="de-DE" dirty="0" err="1" smtClean="0"/>
              <a:t>you</a:t>
            </a:r>
            <a:r>
              <a:rPr lang="de-DE" dirty="0" smtClean="0"/>
              <a:t> </a:t>
            </a:r>
            <a:r>
              <a:rPr lang="de-DE" dirty="0" err="1" smtClean="0"/>
              <a:t>would</a:t>
            </a:r>
            <a:r>
              <a:rPr lang="de-DE" dirty="0" smtClean="0"/>
              <a:t> </a:t>
            </a:r>
            <a:r>
              <a:rPr lang="de-DE" dirty="0" err="1" smtClean="0"/>
              <a:t>seperate</a:t>
            </a:r>
            <a:r>
              <a:rPr lang="de-DE" dirty="0" smtClean="0"/>
              <a:t> </a:t>
            </a:r>
            <a:r>
              <a:rPr lang="de-DE" dirty="0" err="1" smtClean="0"/>
              <a:t>the</a:t>
            </a:r>
            <a:r>
              <a:rPr lang="de-DE" dirty="0" smtClean="0"/>
              <a:t> </a:t>
            </a:r>
            <a:r>
              <a:rPr lang="de-DE" dirty="0" err="1" smtClean="0"/>
              <a:t>solution</a:t>
            </a:r>
            <a:r>
              <a:rPr lang="de-DE" dirty="0" smtClean="0"/>
              <a:t> (</a:t>
            </a:r>
            <a:r>
              <a:rPr lang="de-DE" dirty="0" err="1" smtClean="0"/>
              <a:t>mixture</a:t>
            </a:r>
            <a:r>
              <a:rPr lang="de-DE" dirty="0" smtClean="0"/>
              <a:t>) </a:t>
            </a:r>
            <a:r>
              <a:rPr lang="de-DE" dirty="0" err="1" smtClean="0"/>
              <a:t>into</a:t>
            </a:r>
            <a:r>
              <a:rPr lang="de-DE" dirty="0" smtClean="0"/>
              <a:t> pure </a:t>
            </a:r>
            <a:r>
              <a:rPr lang="de-DE" dirty="0" err="1" smtClean="0"/>
              <a:t>water</a:t>
            </a:r>
            <a:r>
              <a:rPr lang="de-DE" dirty="0"/>
              <a:t> </a:t>
            </a:r>
            <a:r>
              <a:rPr lang="de-DE" dirty="0" smtClean="0"/>
              <a:t>(</a:t>
            </a:r>
            <a:r>
              <a:rPr lang="de-DE" dirty="0" err="1" smtClean="0"/>
              <a:t>the</a:t>
            </a:r>
            <a:r>
              <a:rPr lang="de-DE" dirty="0" smtClean="0"/>
              <a:t> solvent) </a:t>
            </a:r>
            <a:r>
              <a:rPr lang="de-DE" dirty="0" err="1" smtClean="0"/>
              <a:t>and</a:t>
            </a:r>
            <a:r>
              <a:rPr lang="de-DE" dirty="0" smtClean="0"/>
              <a:t> </a:t>
            </a:r>
            <a:r>
              <a:rPr lang="de-DE" dirty="0" err="1" smtClean="0"/>
              <a:t>the</a:t>
            </a:r>
            <a:r>
              <a:rPr lang="de-DE" dirty="0" smtClean="0"/>
              <a:t> solid (</a:t>
            </a:r>
            <a:r>
              <a:rPr lang="de-DE" dirty="0" err="1" smtClean="0"/>
              <a:t>solute</a:t>
            </a:r>
            <a:r>
              <a:rPr lang="de-DE" dirty="0" smtClean="0"/>
              <a:t>)</a:t>
            </a:r>
            <a:endParaRPr lang="en-GB" dirty="0"/>
          </a:p>
        </p:txBody>
      </p:sp>
      <p:sp>
        <p:nvSpPr>
          <p:cNvPr id="3" name="Rectangle 2"/>
          <p:cNvSpPr/>
          <p:nvPr/>
        </p:nvSpPr>
        <p:spPr>
          <a:xfrm>
            <a:off x="4395355" y="4386004"/>
            <a:ext cx="4046220" cy="88530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350">
              <a:solidFill>
                <a:prstClr val="black"/>
              </a:solidFill>
              <a:latin typeface="Calibri" panose="020F0502020204030204"/>
            </a:endParaRPr>
          </a:p>
        </p:txBody>
      </p:sp>
      <p:pic>
        <p:nvPicPr>
          <p:cNvPr id="6" name="Content Placeholder 4">
            <a:extLst>
              <a:ext uri="{FF2B5EF4-FFF2-40B4-BE49-F238E27FC236}">
                <a16:creationId xmlns:a16="http://schemas.microsoft.com/office/drawing/2014/main" id="{FC972714-E24C-3940-A8FE-3B99880FE0E6}"/>
              </a:ext>
            </a:extLst>
          </p:cNvPr>
          <p:cNvPicPr>
            <a:picLocks noChangeAspect="1"/>
          </p:cNvPicPr>
          <p:nvPr/>
        </p:nvPicPr>
        <p:blipFill>
          <a:blip r:embed="rId2"/>
          <a:stretch>
            <a:fillRect/>
          </a:stretch>
        </p:blipFill>
        <p:spPr>
          <a:xfrm>
            <a:off x="395537" y="3501008"/>
            <a:ext cx="8496944" cy="3187967"/>
          </a:xfrm>
          <a:prstGeom prst="rect">
            <a:avLst/>
          </a:prstGeom>
        </p:spPr>
      </p:pic>
      <p:pic>
        <p:nvPicPr>
          <p:cNvPr id="5" name="Content Placeholder 4">
            <a:extLst>
              <a:ext uri="{FF2B5EF4-FFF2-40B4-BE49-F238E27FC236}">
                <a16:creationId xmlns:a16="http://schemas.microsoft.com/office/drawing/2014/main" id="{386453D5-7CB0-724D-839C-77A50AA0E36D}"/>
              </a:ext>
            </a:extLst>
          </p:cNvPr>
          <p:cNvPicPr>
            <a:picLocks noGrp="1" noChangeAspect="1"/>
          </p:cNvPicPr>
          <p:nvPr>
            <p:ph idx="1"/>
          </p:nvPr>
        </p:nvPicPr>
        <p:blipFill>
          <a:blip r:embed="rId3"/>
          <a:stretch>
            <a:fillRect/>
          </a:stretch>
        </p:blipFill>
        <p:spPr>
          <a:xfrm>
            <a:off x="479464" y="2441788"/>
            <a:ext cx="7831782" cy="1944216"/>
          </a:xfrm>
        </p:spPr>
      </p:pic>
      <p:sp>
        <p:nvSpPr>
          <p:cNvPr id="4" name="TextBox 3"/>
          <p:cNvSpPr txBox="1"/>
          <p:nvPr/>
        </p:nvSpPr>
        <p:spPr>
          <a:xfrm>
            <a:off x="4211960" y="4509120"/>
            <a:ext cx="4392488" cy="172819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597864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B8EE-7CE2-A64E-86AD-FE9B5149A2A7}"/>
              </a:ext>
            </a:extLst>
          </p:cNvPr>
          <p:cNvSpPr>
            <a:spLocks noGrp="1"/>
          </p:cNvSpPr>
          <p:nvPr>
            <p:ph type="title"/>
          </p:nvPr>
        </p:nvSpPr>
        <p:spPr/>
        <p:txBody>
          <a:bodyPr/>
          <a:lstStyle/>
          <a:p>
            <a:r>
              <a:rPr lang="de-DE" dirty="0" smtClean="0"/>
              <a:t>Write a </a:t>
            </a:r>
            <a:r>
              <a:rPr lang="de-DE" dirty="0" err="1" smtClean="0"/>
              <a:t>method</a:t>
            </a:r>
            <a:r>
              <a:rPr lang="de-DE" dirty="0" smtClean="0"/>
              <a:t>. </a:t>
            </a:r>
            <a:endParaRPr lang="en-GB" dirty="0"/>
          </a:p>
        </p:txBody>
      </p:sp>
      <p:pic>
        <p:nvPicPr>
          <p:cNvPr id="5" name="Content Placeholder 4">
            <a:extLst>
              <a:ext uri="{FF2B5EF4-FFF2-40B4-BE49-F238E27FC236}">
                <a16:creationId xmlns:a16="http://schemas.microsoft.com/office/drawing/2014/main" id="{FC972714-E24C-3940-A8FE-3B99880FE0E6}"/>
              </a:ext>
            </a:extLst>
          </p:cNvPr>
          <p:cNvPicPr>
            <a:picLocks noGrp="1" noChangeAspect="1"/>
          </p:cNvPicPr>
          <p:nvPr>
            <p:ph idx="1"/>
          </p:nvPr>
        </p:nvPicPr>
        <p:blipFill>
          <a:blip r:embed="rId2"/>
          <a:stretch>
            <a:fillRect/>
          </a:stretch>
        </p:blipFill>
        <p:spPr>
          <a:xfrm>
            <a:off x="504027" y="2433877"/>
            <a:ext cx="8639973" cy="3187967"/>
          </a:xfrm>
        </p:spPr>
      </p:pic>
    </p:spTree>
    <p:extLst>
      <p:ext uri="{BB962C8B-B14F-4D97-AF65-F5344CB8AC3E}">
        <p14:creationId xmlns:p14="http://schemas.microsoft.com/office/powerpoint/2010/main" val="1667527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FD47B-4AF3-CE43-B1B2-5788081EAC16}"/>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48226897-0B4F-B541-A910-1CE5B483C926}"/>
              </a:ext>
            </a:extLst>
          </p:cNvPr>
          <p:cNvPicPr>
            <a:picLocks noGrp="1" noChangeAspect="1"/>
          </p:cNvPicPr>
          <p:nvPr>
            <p:ph idx="1"/>
          </p:nvPr>
        </p:nvPicPr>
        <p:blipFill>
          <a:blip r:embed="rId2"/>
          <a:stretch>
            <a:fillRect/>
          </a:stretch>
        </p:blipFill>
        <p:spPr>
          <a:xfrm>
            <a:off x="807763" y="692696"/>
            <a:ext cx="7528474" cy="5163206"/>
          </a:xfrm>
        </p:spPr>
      </p:pic>
      <p:sp>
        <p:nvSpPr>
          <p:cNvPr id="6" name="Oval 5">
            <a:extLst>
              <a:ext uri="{FF2B5EF4-FFF2-40B4-BE49-F238E27FC236}">
                <a16:creationId xmlns:a16="http://schemas.microsoft.com/office/drawing/2014/main" id="{C8B72096-73CE-114E-886F-9C57EC9C6025}"/>
              </a:ext>
            </a:extLst>
          </p:cNvPr>
          <p:cNvSpPr/>
          <p:nvPr/>
        </p:nvSpPr>
        <p:spPr>
          <a:xfrm>
            <a:off x="325755" y="2581246"/>
            <a:ext cx="1457325" cy="1491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5400" dirty="0">
                <a:solidFill>
                  <a:prstClr val="white"/>
                </a:solidFill>
                <a:latin typeface="Calibri" panose="020F0502020204030204"/>
              </a:rPr>
              <a:t>2</a:t>
            </a:r>
          </a:p>
        </p:txBody>
      </p:sp>
    </p:spTree>
    <p:extLst>
      <p:ext uri="{BB962C8B-B14F-4D97-AF65-F5344CB8AC3E}">
        <p14:creationId xmlns:p14="http://schemas.microsoft.com/office/powerpoint/2010/main" val="2028287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8499C-BF45-3B48-BCE5-1C767882D16D}"/>
              </a:ext>
            </a:extLst>
          </p:cNvPr>
          <p:cNvSpPr>
            <a:spLocks noGrp="1"/>
          </p:cNvSpPr>
          <p:nvPr>
            <p:ph type="title"/>
          </p:nvPr>
        </p:nvSpPr>
        <p:spPr/>
        <p:txBody>
          <a:bodyPr/>
          <a:lstStyle/>
          <a:p>
            <a:r>
              <a:rPr lang="en-GB" dirty="0"/>
              <a:t>Practice Questions </a:t>
            </a:r>
          </a:p>
        </p:txBody>
      </p:sp>
      <p:sp>
        <p:nvSpPr>
          <p:cNvPr id="3" name="Content Placeholder 2">
            <a:extLst>
              <a:ext uri="{FF2B5EF4-FFF2-40B4-BE49-F238E27FC236}">
                <a16:creationId xmlns:a16="http://schemas.microsoft.com/office/drawing/2014/main" id="{E8E6908B-846E-0440-B6CD-2D1E3B9DA772}"/>
              </a:ext>
            </a:extLst>
          </p:cNvPr>
          <p:cNvSpPr>
            <a:spLocks noGrp="1"/>
          </p:cNvSpPr>
          <p:nvPr>
            <p:ph idx="1"/>
          </p:nvPr>
        </p:nvSpPr>
        <p:spPr/>
        <p:txBody>
          <a:bodyPr/>
          <a:lstStyle/>
          <a:p>
            <a:pPr marL="0" indent="0">
              <a:buNone/>
            </a:pPr>
            <a:r>
              <a:rPr lang="en-GB" dirty="0"/>
              <a:t>1 Explain why it is important that the bulb of the thermometer is close to the opening of the delivery tube.</a:t>
            </a:r>
          </a:p>
          <a:p>
            <a:pPr marL="0" indent="0">
              <a:buNone/>
            </a:pPr>
            <a:r>
              <a:rPr lang="en-GB" dirty="0"/>
              <a:t>2 Explain why it is important to read the thermometer horizontally with the scale.</a:t>
            </a:r>
          </a:p>
          <a:p>
            <a:pPr marL="0" indent="0">
              <a:buNone/>
            </a:pPr>
            <a:r>
              <a:rPr lang="en-GB" dirty="0"/>
              <a:t>3 Explain why it is important that a smooth boil is achieved.</a:t>
            </a:r>
          </a:p>
          <a:p>
            <a:pPr marL="0" indent="0">
              <a:buNone/>
            </a:pPr>
            <a:r>
              <a:rPr lang="en-GB" dirty="0"/>
              <a:t>4 Anhydrous copper </a:t>
            </a:r>
            <a:r>
              <a:rPr lang="en-GB" dirty="0" err="1"/>
              <a:t>sulfate</a:t>
            </a:r>
            <a:r>
              <a:rPr lang="en-GB" dirty="0"/>
              <a:t> turns from white to blue in the presence of water. Explain how measuring the boiling point can be used to show the distillate is pure water, but the use of anhydrous copper </a:t>
            </a:r>
            <a:r>
              <a:rPr lang="en-GB" dirty="0" err="1"/>
              <a:t>sulfate</a:t>
            </a:r>
            <a:r>
              <a:rPr lang="en-GB" dirty="0"/>
              <a:t> cannot.</a:t>
            </a:r>
          </a:p>
        </p:txBody>
      </p:sp>
    </p:spTree>
    <p:extLst>
      <p:ext uri="{BB962C8B-B14F-4D97-AF65-F5344CB8AC3E}">
        <p14:creationId xmlns:p14="http://schemas.microsoft.com/office/powerpoint/2010/main" val="4240914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D06E5-1E14-4142-8E4B-5D42781D7E8B}"/>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5EC97308-65FE-DF4F-855E-64F267DA290D}"/>
              </a:ext>
            </a:extLst>
          </p:cNvPr>
          <p:cNvPicPr>
            <a:picLocks noGrp="1" noChangeAspect="1"/>
          </p:cNvPicPr>
          <p:nvPr>
            <p:ph idx="1"/>
          </p:nvPr>
        </p:nvPicPr>
        <p:blipFill>
          <a:blip r:embed="rId2"/>
          <a:stretch>
            <a:fillRect/>
          </a:stretch>
        </p:blipFill>
        <p:spPr>
          <a:xfrm>
            <a:off x="931059" y="979875"/>
            <a:ext cx="7229961" cy="4973211"/>
          </a:xfrm>
        </p:spPr>
      </p:pic>
    </p:spTree>
    <p:extLst>
      <p:ext uri="{BB962C8B-B14F-4D97-AF65-F5344CB8AC3E}">
        <p14:creationId xmlns:p14="http://schemas.microsoft.com/office/powerpoint/2010/main" val="1180785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WALT:</a:t>
            </a:r>
            <a:endParaRPr lang="en-AU" dirty="0"/>
          </a:p>
        </p:txBody>
      </p:sp>
      <p:sp>
        <p:nvSpPr>
          <p:cNvPr id="3" name="Content Placeholder 2"/>
          <p:cNvSpPr>
            <a:spLocks noGrp="1"/>
          </p:cNvSpPr>
          <p:nvPr>
            <p:ph idx="1"/>
          </p:nvPr>
        </p:nvSpPr>
        <p:spPr/>
        <p:txBody>
          <a:bodyPr/>
          <a:lstStyle/>
          <a:p>
            <a:r>
              <a:rPr lang="de-DE" sz="3600" dirty="0" smtClean="0"/>
              <a:t>State at least 3 </a:t>
            </a:r>
            <a:r>
              <a:rPr lang="de-DE" sz="3600" dirty="0" err="1" smtClean="0"/>
              <a:t>special</a:t>
            </a:r>
            <a:r>
              <a:rPr lang="de-DE" sz="3600" dirty="0" smtClean="0"/>
              <a:t> </a:t>
            </a:r>
            <a:r>
              <a:rPr lang="de-DE" sz="3600" dirty="0" err="1" smtClean="0"/>
              <a:t>properties</a:t>
            </a:r>
            <a:r>
              <a:rPr lang="de-DE" sz="3600" dirty="0" smtClean="0"/>
              <a:t> </a:t>
            </a:r>
            <a:r>
              <a:rPr lang="de-DE" sz="3600" dirty="0" err="1" smtClean="0"/>
              <a:t>of</a:t>
            </a:r>
            <a:r>
              <a:rPr lang="de-DE" sz="3600" dirty="0" smtClean="0"/>
              <a:t> </a:t>
            </a:r>
            <a:r>
              <a:rPr lang="de-DE" sz="3600" dirty="0" err="1" smtClean="0"/>
              <a:t>water</a:t>
            </a:r>
            <a:endParaRPr lang="en-GB" sz="3600" dirty="0" smtClean="0"/>
          </a:p>
          <a:p>
            <a:r>
              <a:rPr lang="en-GB" sz="3600" dirty="0" smtClean="0"/>
              <a:t>Describe </a:t>
            </a:r>
            <a:r>
              <a:rPr lang="en-GB" sz="3600" dirty="0" smtClean="0"/>
              <a:t>the special properties of water and what causes </a:t>
            </a:r>
            <a:r>
              <a:rPr lang="en-GB" sz="3600" dirty="0" smtClean="0"/>
              <a:t>them</a:t>
            </a:r>
          </a:p>
          <a:p>
            <a:r>
              <a:rPr lang="de-DE" sz="3600" dirty="0" err="1" smtClean="0"/>
              <a:t>Explain</a:t>
            </a:r>
            <a:r>
              <a:rPr lang="de-DE" sz="3600" dirty="0" smtClean="0"/>
              <a:t> </a:t>
            </a:r>
            <a:r>
              <a:rPr lang="de-DE" sz="3600" dirty="0" err="1" smtClean="0"/>
              <a:t>why</a:t>
            </a:r>
            <a:r>
              <a:rPr lang="de-DE" sz="3600" dirty="0" smtClean="0"/>
              <a:t> </a:t>
            </a:r>
            <a:r>
              <a:rPr lang="de-DE" sz="3600" dirty="0" err="1" smtClean="0"/>
              <a:t>these</a:t>
            </a:r>
            <a:r>
              <a:rPr lang="de-DE" sz="3600" dirty="0" smtClean="0"/>
              <a:t> </a:t>
            </a:r>
            <a:r>
              <a:rPr lang="de-DE" sz="3600" dirty="0" err="1" smtClean="0"/>
              <a:t>properties</a:t>
            </a:r>
            <a:r>
              <a:rPr lang="de-DE" sz="3600" dirty="0" smtClean="0"/>
              <a:t> </a:t>
            </a:r>
            <a:r>
              <a:rPr lang="de-DE" sz="3600" dirty="0" err="1" smtClean="0"/>
              <a:t>of</a:t>
            </a:r>
            <a:r>
              <a:rPr lang="de-DE" sz="3600" dirty="0" smtClean="0"/>
              <a:t> </a:t>
            </a:r>
            <a:r>
              <a:rPr lang="de-DE" sz="3600" dirty="0" err="1" smtClean="0"/>
              <a:t>water</a:t>
            </a:r>
            <a:r>
              <a:rPr lang="de-DE" sz="3600" dirty="0" smtClean="0"/>
              <a:t> </a:t>
            </a:r>
            <a:r>
              <a:rPr lang="de-DE" sz="3600" dirty="0" err="1" smtClean="0"/>
              <a:t>are</a:t>
            </a:r>
            <a:r>
              <a:rPr lang="de-DE" sz="3600" dirty="0" smtClean="0"/>
              <a:t> </a:t>
            </a:r>
            <a:r>
              <a:rPr lang="de-DE" sz="3600" dirty="0" err="1" smtClean="0"/>
              <a:t>important</a:t>
            </a:r>
            <a:r>
              <a:rPr lang="de-DE" sz="3600" dirty="0" smtClean="0"/>
              <a:t> </a:t>
            </a:r>
            <a:r>
              <a:rPr lang="de-DE" sz="3600" dirty="0" err="1" smtClean="0"/>
              <a:t>to</a:t>
            </a:r>
            <a:r>
              <a:rPr lang="de-DE" sz="3600" dirty="0" smtClean="0"/>
              <a:t> </a:t>
            </a:r>
            <a:r>
              <a:rPr lang="de-DE" sz="3600" dirty="0" err="1" smtClean="0"/>
              <a:t>us</a:t>
            </a:r>
            <a:r>
              <a:rPr lang="de-DE" sz="3600" dirty="0" smtClean="0"/>
              <a:t> on a global </a:t>
            </a:r>
            <a:r>
              <a:rPr lang="de-DE" sz="3600" dirty="0" err="1" smtClean="0"/>
              <a:t>scale</a:t>
            </a:r>
            <a:r>
              <a:rPr lang="de-DE" sz="3600" dirty="0" smtClean="0"/>
              <a:t>. </a:t>
            </a:r>
            <a:endParaRPr lang="en-GB" sz="3600" dirty="0" smtClean="0"/>
          </a:p>
          <a:p>
            <a:endParaRPr lang="en-GB" dirty="0" smtClean="0"/>
          </a:p>
        </p:txBody>
      </p:sp>
    </p:spTree>
    <p:extLst>
      <p:ext uri="{BB962C8B-B14F-4D97-AF65-F5344CB8AC3E}">
        <p14:creationId xmlns:p14="http://schemas.microsoft.com/office/powerpoint/2010/main" val="18640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ideas?</a:t>
            </a:r>
            <a:endParaRPr lang="en-US" dirty="0"/>
          </a:p>
        </p:txBody>
      </p:sp>
      <p:sp>
        <p:nvSpPr>
          <p:cNvPr id="3" name="Content Placeholder 2"/>
          <p:cNvSpPr>
            <a:spLocks noGrp="1"/>
          </p:cNvSpPr>
          <p:nvPr>
            <p:ph idx="1"/>
          </p:nvPr>
        </p:nvSpPr>
        <p:spPr/>
        <p:txBody>
          <a:bodyPr/>
          <a:lstStyle/>
          <a:p>
            <a:r>
              <a:rPr lang="en-US" dirty="0" smtClean="0"/>
              <a:t>Wh</a:t>
            </a:r>
            <a:r>
              <a:rPr lang="en-US" dirty="0" smtClean="0"/>
              <a:t>at properties do we know about water so far?</a:t>
            </a:r>
            <a:endParaRPr lang="en-US" dirty="0"/>
          </a:p>
        </p:txBody>
      </p:sp>
    </p:spTree>
    <p:extLst>
      <p:ext uri="{BB962C8B-B14F-4D97-AF65-F5344CB8AC3E}">
        <p14:creationId xmlns:p14="http://schemas.microsoft.com/office/powerpoint/2010/main" val="3695013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File:WassermoleküleInTröpfche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381" y="-186047"/>
            <a:ext cx="1919542" cy="19451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Surface tension</a:t>
            </a:r>
            <a:endParaRPr lang="en-US" dirty="0"/>
          </a:p>
        </p:txBody>
      </p:sp>
      <p:sp>
        <p:nvSpPr>
          <p:cNvPr id="3" name="Content Placeholder 2"/>
          <p:cNvSpPr>
            <a:spLocks noGrp="1"/>
          </p:cNvSpPr>
          <p:nvPr>
            <p:ph idx="1"/>
          </p:nvPr>
        </p:nvSpPr>
        <p:spPr>
          <a:xfrm>
            <a:off x="1172496" y="1964804"/>
            <a:ext cx="7602048" cy="4800600"/>
          </a:xfrm>
        </p:spPr>
        <p:txBody>
          <a:bodyPr/>
          <a:lstStyle/>
          <a:p>
            <a:r>
              <a:rPr lang="en-GB" dirty="0" smtClean="0"/>
              <a:t>This is like a ‘skin’ on the surface of water</a:t>
            </a:r>
          </a:p>
          <a:p>
            <a:r>
              <a:rPr lang="en-GB" dirty="0" smtClean="0"/>
              <a:t>It is due to the water molecules pulling on each other due to </a:t>
            </a:r>
            <a:r>
              <a:rPr lang="en-GB" b="1" dirty="0" smtClean="0"/>
              <a:t>hydrogen bonding</a:t>
            </a:r>
          </a:p>
          <a:p>
            <a:r>
              <a:rPr lang="en-GB" dirty="0" smtClean="0"/>
              <a:t>Surface tension is responsible for</a:t>
            </a:r>
          </a:p>
          <a:p>
            <a:pPr lvl="1"/>
            <a:r>
              <a:rPr lang="en-GB" dirty="0" smtClean="0"/>
              <a:t>The spherical shape of water droplets</a:t>
            </a:r>
          </a:p>
          <a:p>
            <a:pPr lvl="1"/>
            <a:r>
              <a:rPr lang="en-GB" dirty="0" smtClean="0"/>
              <a:t>Water beading on hydrophobic surfaces</a:t>
            </a:r>
          </a:p>
          <a:p>
            <a:pPr lvl="1"/>
            <a:r>
              <a:rPr lang="en-GB" dirty="0" smtClean="0"/>
              <a:t>Light objects floating on water</a:t>
            </a:r>
          </a:p>
          <a:p>
            <a:pPr lvl="1"/>
            <a:endParaRPr lang="en-GB" dirty="0" smtClean="0"/>
          </a:p>
          <a:p>
            <a:endParaRPr lang="en-US" dirty="0"/>
          </a:p>
        </p:txBody>
      </p:sp>
      <p:pic>
        <p:nvPicPr>
          <p:cNvPr id="4" name="Picture 2" descr="http://stephenornes.com/wp-content/uploads/2012/12/pondskater.jpg"/>
          <p:cNvPicPr>
            <a:picLocks noChangeAspect="1" noChangeArrowheads="1"/>
          </p:cNvPicPr>
          <p:nvPr/>
        </p:nvPicPr>
        <p:blipFill rotWithShape="1">
          <a:blip r:embed="rId3">
            <a:extLst>
              <a:ext uri="{28A0092B-C50C-407E-A947-70E740481C1C}">
                <a14:useLocalDpi xmlns:a14="http://schemas.microsoft.com/office/drawing/2010/main" val="0"/>
              </a:ext>
            </a:extLst>
          </a:blip>
          <a:srcRect l="5908" t="18864" r="5908" b="6646"/>
          <a:stretch/>
        </p:blipFill>
        <p:spPr bwMode="auto">
          <a:xfrm>
            <a:off x="5940152" y="5137960"/>
            <a:ext cx="3001516" cy="16916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commons/thumb/8/8c/Dew_2.jpg/160px-Dew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209380"/>
            <a:ext cx="2160240" cy="162018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ile:Water drop animation enhanced small.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664" y="4365104"/>
            <a:ext cx="17145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hite Hand Pen Icon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6336" y="332656"/>
            <a:ext cx="1191791" cy="99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677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ucl.ac.uk/news/ucl-views/0803/salt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098675"/>
            <a:ext cx="2962300" cy="26423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The best solvent</a:t>
            </a:r>
            <a:endParaRPr lang="en-US" dirty="0"/>
          </a:p>
        </p:txBody>
      </p:sp>
      <p:sp>
        <p:nvSpPr>
          <p:cNvPr id="3" name="Content Placeholder 2"/>
          <p:cNvSpPr>
            <a:spLocks noGrp="1"/>
          </p:cNvSpPr>
          <p:nvPr>
            <p:ph idx="1"/>
          </p:nvPr>
        </p:nvSpPr>
        <p:spPr/>
        <p:txBody>
          <a:bodyPr/>
          <a:lstStyle/>
          <a:p>
            <a:r>
              <a:rPr lang="en-GB" dirty="0" smtClean="0"/>
              <a:t>Water dissolves more substances than any other solvent</a:t>
            </a:r>
          </a:p>
          <a:p>
            <a:r>
              <a:rPr lang="en-GB" dirty="0" smtClean="0"/>
              <a:t>This is because the molecules are small and polar</a:t>
            </a:r>
          </a:p>
          <a:p>
            <a:r>
              <a:rPr lang="en-GB" dirty="0" smtClean="0"/>
              <a:t>It is a solvent for all chemical reactions in cells</a:t>
            </a:r>
            <a:endParaRPr lang="en-US" dirty="0"/>
          </a:p>
        </p:txBody>
      </p:sp>
      <p:pic>
        <p:nvPicPr>
          <p:cNvPr id="5" name="Picture 2" descr="White Hand Pen Icon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332656"/>
            <a:ext cx="1191791" cy="99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731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boiling point</a:t>
            </a:r>
            <a:endParaRPr lang="en-US" dirty="0"/>
          </a:p>
        </p:txBody>
      </p:sp>
      <p:sp>
        <p:nvSpPr>
          <p:cNvPr id="3" name="Content Placeholder 2"/>
          <p:cNvSpPr>
            <a:spLocks noGrp="1"/>
          </p:cNvSpPr>
          <p:nvPr>
            <p:ph idx="1"/>
          </p:nvPr>
        </p:nvSpPr>
        <p:spPr>
          <a:xfrm>
            <a:off x="1435608" y="1447800"/>
            <a:ext cx="7498080" cy="5077544"/>
          </a:xfrm>
        </p:spPr>
        <p:txBody>
          <a:bodyPr>
            <a:normAutofit/>
          </a:bodyPr>
          <a:lstStyle/>
          <a:p>
            <a:r>
              <a:rPr lang="en-GB" dirty="0" smtClean="0"/>
              <a:t>Hydrogen bonding means that water boils at a much higher boiling point than would otherwise be expected</a:t>
            </a:r>
          </a:p>
          <a:p>
            <a:endParaRPr lang="en-GB" dirty="0"/>
          </a:p>
          <a:p>
            <a:endParaRPr lang="en-GB" dirty="0" smtClean="0"/>
          </a:p>
          <a:p>
            <a:endParaRPr lang="en-GB" dirty="0"/>
          </a:p>
          <a:p>
            <a:endParaRPr lang="en-GB" dirty="0" smtClean="0"/>
          </a:p>
          <a:p>
            <a:pPr marL="82296" indent="0">
              <a:buNone/>
            </a:pPr>
            <a:endParaRPr lang="en-GB" dirty="0" smtClean="0"/>
          </a:p>
          <a:p>
            <a:pPr marL="82296" indent="0">
              <a:buNone/>
            </a:pPr>
            <a:endParaRPr lang="en-GB" dirty="0" smtClean="0">
              <a:solidFill>
                <a:schemeClr val="bg1">
                  <a:lumMod val="50000"/>
                </a:schemeClr>
              </a:solidFill>
            </a:endParaRPr>
          </a:p>
          <a:p>
            <a:pPr marL="82296" indent="0">
              <a:buNone/>
            </a:pPr>
            <a:endParaRPr lang="en-GB" dirty="0">
              <a:solidFill>
                <a:schemeClr val="bg1">
                  <a:lumMod val="50000"/>
                </a:schemeClr>
              </a:solidFill>
            </a:endParaRPr>
          </a:p>
          <a:p>
            <a:pPr marL="82296" indent="0">
              <a:buNone/>
            </a:pPr>
            <a:endParaRPr lang="en-GB" dirty="0" smtClean="0">
              <a:solidFill>
                <a:schemeClr val="bg1">
                  <a:lumMod val="50000"/>
                </a:schemeClr>
              </a:solidFill>
            </a:endParaRPr>
          </a:p>
          <a:p>
            <a:pPr marL="82296" indent="0">
              <a:buNone/>
            </a:pPr>
            <a:endParaRPr lang="en-GB" dirty="0">
              <a:solidFill>
                <a:schemeClr val="bg1">
                  <a:lumMod val="50000"/>
                </a:schemeClr>
              </a:solidFill>
            </a:endParaRPr>
          </a:p>
          <a:p>
            <a:pPr marL="82296" indent="0">
              <a:buNone/>
            </a:pPr>
            <a:r>
              <a:rPr lang="en-GB" dirty="0" smtClean="0">
                <a:solidFill>
                  <a:schemeClr val="bg1">
                    <a:lumMod val="50000"/>
                  </a:schemeClr>
                </a:solidFill>
              </a:rPr>
              <a:t>Why </a:t>
            </a:r>
            <a:r>
              <a:rPr lang="en-GB" dirty="0" smtClean="0">
                <a:solidFill>
                  <a:schemeClr val="bg1">
                    <a:lumMod val="50000"/>
                  </a:schemeClr>
                </a:solidFill>
              </a:rPr>
              <a:t>is this important?</a:t>
            </a:r>
            <a:endParaRPr lang="en-US" dirty="0">
              <a:solidFill>
                <a:schemeClr val="bg1">
                  <a:lumMod val="50000"/>
                </a:schemeClr>
              </a:solidFill>
            </a:endParaRPr>
          </a:p>
        </p:txBody>
      </p:sp>
      <p:pic>
        <p:nvPicPr>
          <p:cNvPr id="3074" name="Picture 2" descr="http://upload.wikimedia.org/wikipedia/commons/thumb/b/b5/Hydrogen-bonding-in-water-2D.png/800px-Hydrogen-bonding-in-water-2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132856"/>
            <a:ext cx="4379640" cy="26715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hite Hand Pen Icon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332656"/>
            <a:ext cx="1191791" cy="99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442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Expansion of ice</a:t>
            </a:r>
            <a:endParaRPr lang="en-US" dirty="0"/>
          </a:p>
        </p:txBody>
      </p:sp>
      <p:sp>
        <p:nvSpPr>
          <p:cNvPr id="3" name="Content Placeholder 2"/>
          <p:cNvSpPr>
            <a:spLocks noGrp="1"/>
          </p:cNvSpPr>
          <p:nvPr>
            <p:ph idx="1"/>
          </p:nvPr>
        </p:nvSpPr>
        <p:spPr/>
        <p:txBody>
          <a:bodyPr/>
          <a:lstStyle/>
          <a:p>
            <a:r>
              <a:rPr lang="en-GB" dirty="0" smtClean="0"/>
              <a:t>Normally, substances contract as they freeze, but ice expands, making it less dense</a:t>
            </a:r>
          </a:p>
          <a:p>
            <a:r>
              <a:rPr lang="en-GB" dirty="0" smtClean="0"/>
              <a:t>Ice expands due to hydrogen bonds which don’t allow the molecules to pack tightly together</a:t>
            </a:r>
          </a:p>
          <a:p>
            <a:endParaRPr lang="en-GB" dirty="0"/>
          </a:p>
          <a:p>
            <a:endParaRPr lang="en-GB" dirty="0" smtClean="0"/>
          </a:p>
          <a:p>
            <a:pPr marL="82296" indent="0">
              <a:buNone/>
            </a:pPr>
            <a:r>
              <a:rPr lang="en-GB" dirty="0" smtClean="0">
                <a:solidFill>
                  <a:schemeClr val="bg1">
                    <a:lumMod val="50000"/>
                  </a:schemeClr>
                </a:solidFill>
              </a:rPr>
              <a:t>Why is this important?</a:t>
            </a:r>
            <a:endParaRPr lang="en-US" dirty="0">
              <a:solidFill>
                <a:schemeClr val="bg1">
                  <a:lumMod val="50000"/>
                </a:schemeClr>
              </a:solidFill>
            </a:endParaRPr>
          </a:p>
        </p:txBody>
      </p:sp>
      <p:pic>
        <p:nvPicPr>
          <p:cNvPr id="5122" name="Picture 2" descr="The structure of 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293096"/>
            <a:ext cx="3511881" cy="23762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hite Hand Pen Icon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332656"/>
            <a:ext cx="1191791" cy="99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960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15 </a:t>
            </a:r>
            <a:r>
              <a:rPr lang="de-DE" dirty="0" err="1" smtClean="0"/>
              <a:t>minutes</a:t>
            </a:r>
            <a:r>
              <a:rPr lang="de-DE" dirty="0" smtClean="0"/>
              <a:t>. </a:t>
            </a:r>
            <a:endParaRPr lang="en-AU" dirty="0"/>
          </a:p>
        </p:txBody>
      </p:sp>
      <p:sp>
        <p:nvSpPr>
          <p:cNvPr id="3" name="Content Placeholder 2"/>
          <p:cNvSpPr>
            <a:spLocks noGrp="1"/>
          </p:cNvSpPr>
          <p:nvPr>
            <p:ph idx="1"/>
          </p:nvPr>
        </p:nvSpPr>
        <p:spPr/>
        <p:txBody>
          <a:bodyPr/>
          <a:lstStyle/>
          <a:p>
            <a:r>
              <a:rPr lang="en-GB" dirty="0" smtClean="0"/>
              <a:t>Describe the special properties of water and what causes </a:t>
            </a:r>
            <a:r>
              <a:rPr lang="en-GB" dirty="0" smtClean="0"/>
              <a:t>them. Use sentences, punctuation and paragraphs. Be careful with grammar and literacy. </a:t>
            </a:r>
            <a:endParaRPr lang="en-GB" dirty="0" smtClean="0"/>
          </a:p>
        </p:txBody>
      </p:sp>
      <p:pic>
        <p:nvPicPr>
          <p:cNvPr id="4" name="Picture 3"/>
          <p:cNvPicPr>
            <a:picLocks noChangeAspect="1"/>
          </p:cNvPicPr>
          <p:nvPr/>
        </p:nvPicPr>
        <p:blipFill>
          <a:blip r:embed="rId2"/>
          <a:stretch>
            <a:fillRect/>
          </a:stretch>
        </p:blipFill>
        <p:spPr>
          <a:xfrm>
            <a:off x="6876256" y="365126"/>
            <a:ext cx="1194920" cy="987638"/>
          </a:xfrm>
          <a:prstGeom prst="rect">
            <a:avLst/>
          </a:prstGeom>
        </p:spPr>
      </p:pic>
    </p:spTree>
    <p:extLst>
      <p:ext uri="{BB962C8B-B14F-4D97-AF65-F5344CB8AC3E}">
        <p14:creationId xmlns:p14="http://schemas.microsoft.com/office/powerpoint/2010/main" val="2334570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19E2A-71AF-0B46-A1E8-BE761F157A11}"/>
              </a:ext>
            </a:extLst>
          </p:cNvPr>
          <p:cNvSpPr>
            <a:spLocks noGrp="1"/>
          </p:cNvSpPr>
          <p:nvPr>
            <p:ph type="ctrTitle"/>
          </p:nvPr>
        </p:nvSpPr>
        <p:spPr>
          <a:xfrm>
            <a:off x="1043608" y="188640"/>
            <a:ext cx="6858000" cy="710580"/>
          </a:xfrm>
        </p:spPr>
        <p:txBody>
          <a:bodyPr/>
          <a:lstStyle/>
          <a:p>
            <a:r>
              <a:rPr lang="en-GB" dirty="0"/>
              <a:t>Water purification </a:t>
            </a:r>
            <a:r>
              <a:rPr lang="en-GB" dirty="0" smtClean="0"/>
              <a:t>Practical</a:t>
            </a:r>
            <a:endParaRPr lang="en-GB" dirty="0"/>
          </a:p>
        </p:txBody>
      </p:sp>
      <p:sp>
        <p:nvSpPr>
          <p:cNvPr id="5" name="Subtitle 4">
            <a:extLst>
              <a:ext uri="{FF2B5EF4-FFF2-40B4-BE49-F238E27FC236}">
                <a16:creationId xmlns:a16="http://schemas.microsoft.com/office/drawing/2014/main" id="{1097D9A5-D6AA-A54D-B7F5-9AAA87D429DB}"/>
              </a:ext>
            </a:extLst>
          </p:cNvPr>
          <p:cNvSpPr>
            <a:spLocks noGrp="1"/>
          </p:cNvSpPr>
          <p:nvPr>
            <p:ph type="subTitle" idx="1"/>
          </p:nvPr>
        </p:nvSpPr>
        <p:spPr>
          <a:xfrm>
            <a:off x="1043608" y="1196752"/>
            <a:ext cx="6858000" cy="2520315"/>
          </a:xfrm>
        </p:spPr>
        <p:txBody>
          <a:bodyPr>
            <a:normAutofit/>
          </a:bodyPr>
          <a:lstStyle/>
          <a:p>
            <a:pPr algn="l"/>
            <a:r>
              <a:rPr lang="en-GB" dirty="0">
                <a:latin typeface="Comic Sans MS" panose="030F0902030302020204" pitchFamily="66" charset="0"/>
              </a:rPr>
              <a:t>Safety</a:t>
            </a:r>
          </a:p>
          <a:p>
            <a:pPr algn="l"/>
            <a:r>
              <a:rPr lang="en-GB" dirty="0">
                <a:latin typeface="Comic Sans MS" panose="030F0902030302020204" pitchFamily="66" charset="0"/>
              </a:rPr>
              <a:t>  Remember that the blue flame of the Bunsen burner is for heating and can cause burns. </a:t>
            </a:r>
          </a:p>
          <a:p>
            <a:pPr algn="l"/>
            <a:r>
              <a:rPr lang="en-GB" dirty="0">
                <a:latin typeface="Comic Sans MS" panose="030F0902030302020204" pitchFamily="66" charset="0"/>
              </a:rPr>
              <a:t> The glassware will get hot; make sure it cools before you touch it. </a:t>
            </a:r>
          </a:p>
          <a:p>
            <a:pPr algn="l"/>
            <a:r>
              <a:rPr lang="en-GB" dirty="0">
                <a:latin typeface="Comic Sans MS" panose="030F0902030302020204" pitchFamily="66" charset="0"/>
              </a:rPr>
              <a:t> Steam from the boiling mixture can cause scalds. </a:t>
            </a:r>
          </a:p>
          <a:p>
            <a:pPr algn="l"/>
            <a:r>
              <a:rPr lang="en-GB" dirty="0">
                <a:latin typeface="Comic Sans MS" panose="030F0902030302020204" pitchFamily="66" charset="0"/>
              </a:rPr>
              <a:t> Wear eye protection</a:t>
            </a:r>
          </a:p>
        </p:txBody>
      </p:sp>
    </p:spTree>
    <p:extLst>
      <p:ext uri="{BB962C8B-B14F-4D97-AF65-F5344CB8AC3E}">
        <p14:creationId xmlns:p14="http://schemas.microsoft.com/office/powerpoint/2010/main" val="3597658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430</Words>
  <Application>Microsoft Office PowerPoint</Application>
  <PresentationFormat>On-screen Show (4:3)</PresentationFormat>
  <Paragraphs>71</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Comic Sans MS</vt:lpstr>
      <vt:lpstr>Office Theme</vt:lpstr>
      <vt:lpstr>1_Office Theme</vt:lpstr>
      <vt:lpstr>Special properties of water</vt:lpstr>
      <vt:lpstr>WALT:</vt:lpstr>
      <vt:lpstr>Any ideas?</vt:lpstr>
      <vt:lpstr>Surface tension</vt:lpstr>
      <vt:lpstr>The best solvent</vt:lpstr>
      <vt:lpstr>High boiling point</vt:lpstr>
      <vt:lpstr>Expansion of ice</vt:lpstr>
      <vt:lpstr>15 minutes. </vt:lpstr>
      <vt:lpstr>Water purification Practical</vt:lpstr>
      <vt:lpstr>Literacy.</vt:lpstr>
      <vt:lpstr>Literacy</vt:lpstr>
      <vt:lpstr>Using the apparatus list and key words, write a method to show how you would seperate the solution (mixture) into pure water (the solvent) and the solid (solute)</vt:lpstr>
      <vt:lpstr>Write a method. </vt:lpstr>
      <vt:lpstr>PowerPoint Presentation</vt:lpstr>
      <vt:lpstr>Practice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Chemistry?</dc:title>
  <dc:creator>RW</dc:creator>
  <cp:lastModifiedBy>Rachael Mayfield</cp:lastModifiedBy>
  <cp:revision>278</cp:revision>
  <dcterms:created xsi:type="dcterms:W3CDTF">2011-08-28T05:57:49Z</dcterms:created>
  <dcterms:modified xsi:type="dcterms:W3CDTF">2019-03-11T08:06:39Z</dcterms:modified>
</cp:coreProperties>
</file>