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91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40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69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41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40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63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09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11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9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1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8282F0-844F-420B-A95C-A91BB7FBF49A}" type="datetimeFigureOut">
              <a:rPr lang="de-DE" smtClean="0"/>
              <a:t>08.01.2019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BAD4F-9A74-4C1C-825C-28E797DD9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020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c.org/questions/the-primary-structure-of-a-protein-is-formed-by-what" TargetMode="External"/><Relationship Id="rId7" Type="http://schemas.openxmlformats.org/officeDocument/2006/relationships/hyperlink" Target="http://ib.bioninja.com.au/standard-level/topic-2-molecular-biology/24-proteins/fibrous-vs-globular-protein.html" TargetMode="External"/><Relationship Id="rId2" Type="http://schemas.openxmlformats.org/officeDocument/2006/relationships/hyperlink" Target="http://www.zum.de/Faecher/Materialien/beck/bs11-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jugated_protein" TargetMode="External"/><Relationship Id="rId5" Type="http://schemas.openxmlformats.org/officeDocument/2006/relationships/hyperlink" Target="https://www.khanacademy.org/science/biology/macromolecules/proteins-and-amino-acids/a/orders-of-protein-structure" TargetMode="External"/><Relationship Id="rId4" Type="http://schemas.openxmlformats.org/officeDocument/2006/relationships/hyperlink" Target="https://www.researchgate.net/figure/Protein-secondary-structure-showing-a-helix_fig4_2827903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0BE99-08B7-4D88-AC04-F3FF0CD7F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Proteinstrukturen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1A3AF0-7832-409D-9E8D-1F24912F8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Timo Grettenberger</a:t>
            </a:r>
          </a:p>
        </p:txBody>
      </p:sp>
    </p:spTree>
    <p:extLst>
      <p:ext uri="{BB962C8B-B14F-4D97-AF65-F5344CB8AC3E}">
        <p14:creationId xmlns:p14="http://schemas.microsoft.com/office/powerpoint/2010/main" val="218158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BCD80-9122-43AB-A257-C8C81574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Konjungierte Proteine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04F9EA-C0B9-4818-BEBC-FA86FDF6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Proteine die auch andere Moleküle beinhalten</a:t>
            </a:r>
          </a:p>
          <a:p>
            <a:r>
              <a:rPr lang="de-DE" dirty="0"/>
              <a:t>Neben den Aminogruppen auch die sogenannte prosthetische Gruppe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8585A3-B71C-45FE-B684-8E9AD1CED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284855"/>
            <a:ext cx="3123248" cy="31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213E8-F34A-4DF2-935A-23B81925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Bibliographie - 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F77039-7C06-492A-AE4D-023CBDA7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“17 Aminosäuren Und Proteine.” </a:t>
            </a:r>
            <a:r>
              <a:rPr lang="de-DE" i="1" dirty="0"/>
              <a:t>Chemie Oberstufe: Gesamtband: Allgemeine Chemie, Physikalische Chemie, Organische Chemie</a:t>
            </a:r>
            <a:r>
              <a:rPr lang="de-DE" dirty="0"/>
              <a:t>, </a:t>
            </a:r>
            <a:r>
              <a:rPr lang="de-DE" dirty="0" err="1"/>
              <a:t>by</a:t>
            </a:r>
            <a:r>
              <a:rPr lang="de-DE" dirty="0"/>
              <a:t> Karin Arnold, Cornelsen, 2010, pp. 400–417.</a:t>
            </a:r>
          </a:p>
          <a:p>
            <a:r>
              <a:rPr lang="en-GB" dirty="0"/>
              <a:t>“2 Molecular Biology.” </a:t>
            </a:r>
            <a:r>
              <a:rPr lang="en-GB" i="1" dirty="0"/>
              <a:t>Biology: Course Companion</a:t>
            </a:r>
            <a:r>
              <a:rPr lang="en-GB" dirty="0"/>
              <a:t>, by Andrew </a:t>
            </a:r>
            <a:r>
              <a:rPr lang="en-GB" dirty="0" err="1"/>
              <a:t>Allott</a:t>
            </a:r>
            <a:r>
              <a:rPr lang="en-GB" dirty="0"/>
              <a:t> and David </a:t>
            </a:r>
            <a:r>
              <a:rPr lang="en-GB" dirty="0" err="1"/>
              <a:t>Mindorff</a:t>
            </a:r>
            <a:r>
              <a:rPr lang="en-GB" dirty="0"/>
              <a:t>, Oxford University Press, 2014, pp. 61–140.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1028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914C2-45FD-4735-BF39-E0E5A3C5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Bibliographie - Bilder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F35A2E-15B1-45D6-8BAD-8B7E1461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http://www.zum.de/Faecher/Materialien/beck/bs11-7.htm</a:t>
            </a:r>
            <a:endParaRPr lang="de-DE" dirty="0"/>
          </a:p>
          <a:p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https://socratic.org/questions/the-primary-structure-of-a-protein-is-formed-by-what</a:t>
            </a:r>
            <a:endParaRPr lang="de-DE" dirty="0"/>
          </a:p>
          <a:p>
            <a:r>
              <a:rPr lang="de-DE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https://www.researchgate.net/figure/Protein-secondary-structure-showing-a-helix_fig4_282790336</a:t>
            </a:r>
            <a:endParaRPr lang="de-DE" dirty="0"/>
          </a:p>
          <a:p>
            <a:r>
              <a:rPr lang="de-DE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https://www.khanacademy.org/science/biology/macromolecules/proteins-and-amino-acids/a/orders-of-protein-structure</a:t>
            </a:r>
            <a:endParaRPr lang="de-DE" dirty="0"/>
          </a:p>
          <a:p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https://en.wikipedia.org/wiki/Conjugated_protein</a:t>
            </a:r>
            <a:endParaRPr lang="de-DE" dirty="0"/>
          </a:p>
          <a:p>
            <a:r>
              <a:rPr lang="de-DE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http://ib.bioninja.com.au/standard-level/topic-2-molecular-biology/24-proteins/fibrous-vs-globular-protein.html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86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BB1D0-44CF-4090-9CCA-2FD9FB8C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0DD3C-504E-4A52-82FB-E4D8795C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Bausteine von Proteinen</a:t>
            </a:r>
          </a:p>
          <a:p>
            <a:pPr lvl="1"/>
            <a:r>
              <a:rPr lang="de-DE" dirty="0"/>
              <a:t>Aminosäuren</a:t>
            </a:r>
          </a:p>
          <a:p>
            <a:r>
              <a:rPr lang="de-DE" dirty="0"/>
              <a:t>Primäre Struktur</a:t>
            </a:r>
          </a:p>
          <a:p>
            <a:r>
              <a:rPr lang="de-DE" dirty="0"/>
              <a:t>Sekundäre Struktur</a:t>
            </a:r>
          </a:p>
          <a:p>
            <a:r>
              <a:rPr lang="de-DE" dirty="0"/>
              <a:t>Tertiäre Struktur</a:t>
            </a:r>
          </a:p>
          <a:p>
            <a:r>
              <a:rPr lang="de-DE" dirty="0"/>
              <a:t>Quartäre Struktur</a:t>
            </a:r>
          </a:p>
          <a:p>
            <a:r>
              <a:rPr lang="de-DE" dirty="0"/>
              <a:t>Fibrilläre Proteine</a:t>
            </a:r>
          </a:p>
          <a:p>
            <a:r>
              <a:rPr lang="de-DE" dirty="0" err="1"/>
              <a:t>Globuläre</a:t>
            </a:r>
            <a:r>
              <a:rPr lang="de-DE" dirty="0"/>
              <a:t> Proteine</a:t>
            </a:r>
          </a:p>
          <a:p>
            <a:r>
              <a:rPr lang="de-DE" dirty="0"/>
              <a:t>Konjungierte Proteine</a:t>
            </a:r>
          </a:p>
        </p:txBody>
      </p:sp>
    </p:spTree>
    <p:extLst>
      <p:ext uri="{BB962C8B-B14F-4D97-AF65-F5344CB8AC3E}">
        <p14:creationId xmlns:p14="http://schemas.microsoft.com/office/powerpoint/2010/main" val="3224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B763A-9FA9-44E0-AA7E-5158CCEB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Aminosäuren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BC0E5-59CE-4C00-AC4C-CD0C5664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Chiral </a:t>
            </a:r>
            <a:r>
              <a:rPr lang="de-DE" dirty="0">
                <a:sym typeface="Wingdings" panose="05000000000000000000" pitchFamily="2" charset="2"/>
              </a:rPr>
              <a:t> es gibt zwei unterschiedliche Enantiomere</a:t>
            </a:r>
          </a:p>
          <a:p>
            <a:r>
              <a:rPr lang="de-DE" dirty="0">
                <a:sym typeface="Wingdings" panose="05000000000000000000" pitchFamily="2" charset="2"/>
              </a:rPr>
              <a:t>Carboxygruppe, Aminogruppe, Wasserstoffatom und der Rest an dem zentralen Kohlenstoffatom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2E046A-D3B7-49EE-BA9D-51DE3FE3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94" y="3662552"/>
            <a:ext cx="4309745" cy="25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B9768-EA04-44B0-A7A9-104B2AB8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Primäre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E87CF-1DB0-461F-A74B-CF80982B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754688" cy="4195481"/>
          </a:xfrm>
        </p:spPr>
        <p:txBody>
          <a:bodyPr/>
          <a:lstStyle/>
          <a:p>
            <a:r>
              <a:rPr lang="de-DE" dirty="0"/>
              <a:t>Sequenz sowie Anzahl der Aminosäuren in der Polypeptidkette</a:t>
            </a:r>
          </a:p>
          <a:p>
            <a:r>
              <a:rPr lang="de-DE" dirty="0"/>
              <a:t>Peptidbindungen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BFB56C-7EC1-4568-B065-2B72BA06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6" y="1853248"/>
            <a:ext cx="3646424" cy="48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7FC2F-B0A1-4A9E-ABE2-3E9DB0E9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Sekundäre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EEA775-96FD-4A22-BC86-DA2BFD9D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063808" cy="4195481"/>
          </a:xfrm>
        </p:spPr>
        <p:txBody>
          <a:bodyPr/>
          <a:lstStyle/>
          <a:p>
            <a:r>
              <a:rPr lang="de-DE" dirty="0"/>
              <a:t>Alpha Helix und Beta Faltblattstruktur</a:t>
            </a:r>
          </a:p>
          <a:p>
            <a:r>
              <a:rPr lang="de-DE" dirty="0"/>
              <a:t>Wasserstoffbrückenbindungen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F20083-3486-49AD-9BA3-D5B3EEE9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57" y="1853248"/>
            <a:ext cx="4306111" cy="47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71D74-34C8-4349-A073-2F7F874E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Tertiäre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E46B5-3DE8-4D6E-8717-02FF04DA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754688" cy="4195481"/>
          </a:xfrm>
        </p:spPr>
        <p:txBody>
          <a:bodyPr/>
          <a:lstStyle/>
          <a:p>
            <a:r>
              <a:rPr lang="de-DE" dirty="0"/>
              <a:t>Drei-dimensionales falten der sekundären Struktur</a:t>
            </a:r>
          </a:p>
          <a:p>
            <a:r>
              <a:rPr lang="de-DE" dirty="0"/>
              <a:t>Verschiedenste Wechselwirkungen</a:t>
            </a:r>
          </a:p>
          <a:p>
            <a:r>
              <a:rPr lang="de-DE" dirty="0"/>
              <a:t>Entscheidender Einfluss auf die physikalische Funktion des Proteins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B6ADA5-C50A-4919-9ED9-D5DA35DE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48" y="1402079"/>
            <a:ext cx="4109215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DBBAB-C4F3-45FC-8DD3-7CB11845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Quartäre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8608D6-B565-4F4D-A4DA-A3174607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85728" cy="4195481"/>
          </a:xfrm>
        </p:spPr>
        <p:txBody>
          <a:bodyPr/>
          <a:lstStyle/>
          <a:p>
            <a:r>
              <a:rPr lang="de-DE" dirty="0"/>
              <a:t>Gebilde aus mehreren Proteinen</a:t>
            </a:r>
          </a:p>
          <a:p>
            <a:r>
              <a:rPr lang="de-DE" dirty="0"/>
              <a:t>Gleiche Wechselwirkungen wie bei der tertiären Struktur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759324-BC67-4C0F-9DA1-F3695FAC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08" y="1361440"/>
            <a:ext cx="4186452" cy="53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1B89A-FF55-4B15-9B77-61222162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Fibrilliere Proteine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6FFC6E-CFC8-4688-9E83-DD5BC786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Faserartig, länglich, nicht im Wasser löslich</a:t>
            </a:r>
          </a:p>
          <a:p>
            <a:r>
              <a:rPr lang="de-DE" dirty="0"/>
              <a:t>Dienen als Struktur für Zellen und Gewebe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2E16CF-E209-41F5-9DB8-7A95EF63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3110688"/>
            <a:ext cx="4739283" cy="32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8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AEDD9-06A3-4049-AB85-F3628670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Globuläre</a:t>
            </a:r>
            <a:r>
              <a:rPr lang="de-DE" dirty="0"/>
              <a:t> Proteine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6D3C2-F350-4DF7-BA59-435DB4F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Kugelförmig, wasserlöslich</a:t>
            </a:r>
          </a:p>
          <a:p>
            <a:r>
              <a:rPr lang="de-DE" dirty="0"/>
              <a:t>Funktionsproteine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9AF20D-2E25-42E4-8B3A-8E8FF82D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3127692"/>
            <a:ext cx="4714823" cy="3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3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Proteinstrukturen</vt:lpstr>
      <vt:lpstr>Inhaltsverzeichnis</vt:lpstr>
      <vt:lpstr>Aminosäuren</vt:lpstr>
      <vt:lpstr>Primäre Struktur</vt:lpstr>
      <vt:lpstr>Sekundäre Struktur</vt:lpstr>
      <vt:lpstr>Tertiäre Struktur</vt:lpstr>
      <vt:lpstr>Quartäre Struktur</vt:lpstr>
      <vt:lpstr>Fibrilliere Proteine</vt:lpstr>
      <vt:lpstr>Globuläre Proteine</vt:lpstr>
      <vt:lpstr>Konjungierte Proteine</vt:lpstr>
      <vt:lpstr>Bibliographie - Text</vt:lpstr>
      <vt:lpstr>Bibliographie - Bilder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Proteinstrukturen</dc:title>
  <dc:creator>Timo Grettenberger</dc:creator>
  <cp:lastModifiedBy>Hildegard Kienzle-Pfeilsticker</cp:lastModifiedBy>
  <cp:revision>19</cp:revision>
  <dcterms:created xsi:type="dcterms:W3CDTF">2018-12-25T12:41:12Z</dcterms:created>
  <dcterms:modified xsi:type="dcterms:W3CDTF">2019-01-08T14:03:51Z</dcterms:modified>
</cp:coreProperties>
</file>