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68" r:id="rId4"/>
    <p:sldId id="257" r:id="rId5"/>
    <p:sldId id="258" r:id="rId6"/>
    <p:sldId id="262" r:id="rId7"/>
    <p:sldId id="263" r:id="rId8"/>
    <p:sldId id="264" r:id="rId9"/>
    <p:sldId id="266" r:id="rId10"/>
    <p:sldId id="260" r:id="rId11"/>
    <p:sldId id="265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71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146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2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1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095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3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81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32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50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3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2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9B3E-27E7-476A-A094-BF339199363E}" type="datetimeFigureOut">
              <a:rPr lang="en-GB" smtClean="0"/>
              <a:t>15/10/2018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5EB4D-EDFE-453D-821E-55DC6F385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34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d.ted.com/lessons/how-to-squeeze-electricity-out-of-crystals-ashwini-bharathula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hyperlink" Target="http://www.bbc.co.uk/education/guides/zfsk7ty/activ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Metalic</a:t>
            </a:r>
            <a:r>
              <a:rPr lang="de-DE" dirty="0" smtClean="0"/>
              <a:t> </a:t>
            </a:r>
            <a:r>
              <a:rPr lang="de-DE" dirty="0" err="1" smtClean="0"/>
              <a:t>bonding</a:t>
            </a:r>
            <a:r>
              <a:rPr lang="de-DE" smtClean="0"/>
              <a:t> </a:t>
            </a:r>
            <a:br>
              <a:rPr lang="de-DE" smtClean="0"/>
            </a:br>
            <a:r>
              <a:rPr lang="de-DE" smtClean="0"/>
              <a:t>WALT</a:t>
            </a:r>
            <a:r>
              <a:rPr lang="de-DE" dirty="0" smtClean="0"/>
              <a:t>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describe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in </a:t>
            </a:r>
            <a:r>
              <a:rPr lang="de-DE" dirty="0" err="1" smtClean="0"/>
              <a:t>metals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arranged</a:t>
            </a:r>
            <a:endParaRPr lang="de-DE" dirty="0" smtClean="0"/>
          </a:p>
          <a:p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atoms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bonded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grow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silver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metals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bent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shaped</a:t>
            </a:r>
            <a:r>
              <a:rPr lang="de-DE" dirty="0" smtClean="0"/>
              <a:t> </a:t>
            </a:r>
            <a:r>
              <a:rPr lang="de-DE" dirty="0" err="1" smtClean="0"/>
              <a:t>without</a:t>
            </a:r>
            <a:r>
              <a:rPr lang="de-DE" dirty="0" smtClean="0"/>
              <a:t> </a:t>
            </a:r>
            <a:r>
              <a:rPr lang="de-DE" dirty="0" err="1" smtClean="0"/>
              <a:t>breaking</a:t>
            </a:r>
            <a:endParaRPr lang="de-DE" dirty="0" smtClean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alloy</a:t>
            </a:r>
            <a:r>
              <a:rPr lang="de-DE" dirty="0" smtClean="0"/>
              <a:t> </a:t>
            </a:r>
            <a:r>
              <a:rPr lang="de-DE" dirty="0" err="1" smtClean="0"/>
              <a:t>ar</a:t>
            </a:r>
            <a:r>
              <a:rPr lang="de-DE" dirty="0" err="1"/>
              <a:t>e</a:t>
            </a:r>
            <a:r>
              <a:rPr lang="de-DE" dirty="0" err="1" smtClean="0"/>
              <a:t>harder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pure </a:t>
            </a:r>
            <a:r>
              <a:rPr lang="de-DE" dirty="0" err="1" smtClean="0"/>
              <a:t>metals</a:t>
            </a:r>
            <a:endParaRPr lang="de-DE" dirty="0" smtClean="0"/>
          </a:p>
          <a:p>
            <a:r>
              <a:rPr lang="de-DE" dirty="0" err="1" smtClean="0"/>
              <a:t>Why</a:t>
            </a:r>
            <a:r>
              <a:rPr lang="de-DE" dirty="0" smtClean="0"/>
              <a:t> </a:t>
            </a:r>
            <a:r>
              <a:rPr lang="de-DE" dirty="0" err="1" smtClean="0"/>
              <a:t>metals</a:t>
            </a:r>
            <a:r>
              <a:rPr lang="de-DE" dirty="0" smtClean="0"/>
              <a:t> </a:t>
            </a:r>
            <a:r>
              <a:rPr lang="de-DE" dirty="0" err="1" smtClean="0"/>
              <a:t>conduct</a:t>
            </a:r>
            <a:r>
              <a:rPr lang="de-DE" dirty="0" smtClean="0"/>
              <a:t> </a:t>
            </a:r>
            <a:r>
              <a:rPr lang="de-DE" dirty="0" err="1" smtClean="0"/>
              <a:t>electricity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thermal </a:t>
            </a:r>
            <a:r>
              <a:rPr lang="de-DE" dirty="0" err="1" smtClean="0"/>
              <a:t>energy</a:t>
            </a:r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3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14215"/>
            <a:ext cx="888682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mgn\AppData\Local\Microsoft\Windows\Temporary Internet Files\Content.IE5\IGU22AZ3\imagesJN30BL6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97498"/>
            <a:ext cx="1152128" cy="13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133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89511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05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Spare time? </a:t>
            </a:r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ed.ted.com/lessons/how-to-squeeze-electricity-out-of-crystals-ashwini-bharathula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5720019" cy="548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40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2241" y="1631404"/>
            <a:ext cx="4606280" cy="1470025"/>
          </a:xfrm>
        </p:spPr>
        <p:txBody>
          <a:bodyPr/>
          <a:lstStyle/>
          <a:p>
            <a:r>
              <a:rPr lang="en-GB" b="1" dirty="0" smtClean="0">
                <a:solidFill>
                  <a:srgbClr val="FFC000"/>
                </a:solidFill>
              </a:rPr>
              <a:t>Starter: Answer this question</a:t>
            </a:r>
            <a:endParaRPr lang="en-GB" b="1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" y="116632"/>
            <a:ext cx="826291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4" y="1556792"/>
            <a:ext cx="33528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54" y="3573016"/>
            <a:ext cx="5886654" cy="33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054" y="4106935"/>
            <a:ext cx="5002635" cy="27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24" y="3429000"/>
            <a:ext cx="2448272" cy="3226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124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32656" y="-9945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Metallic bonding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350008"/>
            <a:ext cx="565981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1612" y="260648"/>
            <a:ext cx="388843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Metals are giant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Lattice of +</a:t>
            </a:r>
            <a:r>
              <a:rPr lang="en-GB" sz="2400" dirty="0" err="1" smtClean="0">
                <a:latin typeface="Comic Sans MS" panose="030F0702030302020204" pitchFamily="66" charset="0"/>
              </a:rPr>
              <a:t>ly</a:t>
            </a:r>
            <a:r>
              <a:rPr lang="en-GB" sz="2400" dirty="0" smtClean="0">
                <a:latin typeface="Comic Sans MS" panose="030F0702030302020204" pitchFamily="66" charset="0"/>
              </a:rPr>
              <a:t> charged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Arranged in regular 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‘Sea’ of free moving electrons delocalised electrons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Surrounding the +</a:t>
            </a:r>
            <a:r>
              <a:rPr lang="en-GB" sz="2400" dirty="0" err="1" smtClean="0">
                <a:latin typeface="Comic Sans MS" panose="030F0702030302020204" pitchFamily="66" charset="0"/>
              </a:rPr>
              <a:t>ly</a:t>
            </a:r>
            <a:r>
              <a:rPr lang="en-GB" sz="2400" dirty="0" smtClean="0">
                <a:latin typeface="Comic Sans MS" panose="030F0702030302020204" pitchFamily="66" charset="0"/>
              </a:rPr>
              <a:t> charged metal 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Comic Sans MS" panose="030F0702030302020204" pitchFamily="66" charset="0"/>
              </a:rPr>
              <a:t>Strong electrostatic attraction between the –</a:t>
            </a:r>
            <a:r>
              <a:rPr lang="en-GB" sz="2400" dirty="0" err="1" smtClean="0">
                <a:latin typeface="Comic Sans MS" panose="030F0702030302020204" pitchFamily="66" charset="0"/>
              </a:rPr>
              <a:t>ly</a:t>
            </a:r>
            <a:r>
              <a:rPr lang="en-GB" sz="2400" dirty="0" smtClean="0">
                <a:latin typeface="Comic Sans MS" panose="030F0702030302020204" pitchFamily="66" charset="0"/>
              </a:rPr>
              <a:t> charged electrons and the +</a:t>
            </a:r>
            <a:r>
              <a:rPr lang="en-GB" sz="2400" dirty="0" err="1" smtClean="0">
                <a:latin typeface="Comic Sans MS" panose="030F0702030302020204" pitchFamily="66" charset="0"/>
              </a:rPr>
              <a:t>ly</a:t>
            </a:r>
            <a:r>
              <a:rPr lang="en-GB" sz="2400" dirty="0" smtClean="0">
                <a:latin typeface="Comic Sans MS" panose="030F0702030302020204" pitchFamily="66" charset="0"/>
              </a:rPr>
              <a:t> charged ions bond the metal io</a:t>
            </a:r>
            <a:r>
              <a:rPr lang="en-GB" sz="2000" dirty="0" smtClean="0">
                <a:latin typeface="Comic Sans MS" panose="030F0702030302020204" pitchFamily="66" charset="0"/>
              </a:rPr>
              <a:t>ns to each other.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95536" y="1033926"/>
            <a:ext cx="417646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+</a:t>
            </a:r>
            <a:r>
              <a:rPr lang="en-GB" sz="2000" b="1" dirty="0" err="1" smtClean="0"/>
              <a:t>ly</a:t>
            </a:r>
            <a:r>
              <a:rPr lang="en-GB" sz="2000" b="1" dirty="0" smtClean="0"/>
              <a:t>= positively</a:t>
            </a:r>
          </a:p>
          <a:p>
            <a:pPr algn="ctr"/>
            <a:r>
              <a:rPr lang="en-GB" sz="2000" b="1" dirty="0" smtClean="0"/>
              <a:t>-</a:t>
            </a:r>
            <a:r>
              <a:rPr lang="en-GB" sz="2000" b="1" dirty="0" err="1" smtClean="0"/>
              <a:t>ly</a:t>
            </a:r>
            <a:r>
              <a:rPr lang="en-GB" sz="2000" b="1" dirty="0" smtClean="0"/>
              <a:t>= negative</a:t>
            </a:r>
            <a:endParaRPr lang="en-GB" sz="2000" b="1" dirty="0"/>
          </a:p>
        </p:txBody>
      </p:sp>
      <p:sp>
        <p:nvSpPr>
          <p:cNvPr id="5" name="Oval 4"/>
          <p:cNvSpPr/>
          <p:nvPr/>
        </p:nvSpPr>
        <p:spPr>
          <a:xfrm>
            <a:off x="395536" y="1024995"/>
            <a:ext cx="1080120" cy="773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Key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5233" y="414908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hlinkClick r:id="rId4"/>
              </a:rPr>
              <a:t>http://</a:t>
            </a:r>
            <a:r>
              <a:rPr lang="en-GB" sz="1100" dirty="0" smtClean="0">
                <a:hlinkClick r:id="rId4"/>
              </a:rPr>
              <a:t>www.bbc.co.uk/education/guides/zfsk7ty/activity</a:t>
            </a:r>
            <a:endParaRPr lang="en-GB" sz="1100" dirty="0" smtClean="0"/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62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8" y="620688"/>
            <a:ext cx="8341717" cy="568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3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7728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3075" name="Picture 3" descr="C:\Users\mgn\AppData\Local\Microsoft\Windows\Temporary Internet Files\Content.IE5\58O47VXI\writing_clipar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190" y="5070082"/>
            <a:ext cx="1799810" cy="17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5724525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mgn\AppData\Local\Microsoft\Windows\Temporary Internet Files\Content.IE5\GMGI3D5W\Metallic_bonding.svg[1].pn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539" y="104951"/>
            <a:ext cx="1593850" cy="12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gn\AppData\Local\Microsoft\Windows\Temporary Internet Files\Content.IE5\58O47VXI\Osmium_crystals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13496"/>
            <a:ext cx="1930692" cy="123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784" y="-106427"/>
            <a:ext cx="8229600" cy="11430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Practical session: Growing silver crystals</a:t>
            </a:r>
            <a:endParaRPr lang="en-GB" sz="2400" dirty="0"/>
          </a:p>
        </p:txBody>
      </p:sp>
      <p:pic>
        <p:nvPicPr>
          <p:cNvPr id="2050" name="Picture 2" descr="C:\Users\mgn\AppData\Local\Microsoft\Windows\Temporary Internet Files\Content.IE5\58O47VXI\microscope1[1]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28879" y="1173436"/>
            <a:ext cx="3672408" cy="10801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002060"/>
                </a:solidFill>
              </a:rPr>
              <a:t>Will displacement take place?</a:t>
            </a:r>
          </a:p>
          <a:p>
            <a:pPr algn="ctr"/>
            <a:r>
              <a:rPr lang="en-GB" dirty="0" smtClean="0">
                <a:solidFill>
                  <a:srgbClr val="002060"/>
                </a:solidFill>
              </a:rPr>
              <a:t>Which is the most reactive metal: copper or silver? Check your notes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41784" y="2664844"/>
            <a:ext cx="194421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Copper</a:t>
            </a:r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2744477" y="2664844"/>
            <a:ext cx="1944216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Silver nitrate</a:t>
            </a:r>
            <a:endParaRPr lang="en-GB" dirty="0"/>
          </a:p>
        </p:txBody>
      </p:sp>
      <p:sp>
        <p:nvSpPr>
          <p:cNvPr id="7" name="Cross 6"/>
          <p:cNvSpPr/>
          <p:nvPr/>
        </p:nvSpPr>
        <p:spPr>
          <a:xfrm>
            <a:off x="2371200" y="2810878"/>
            <a:ext cx="329052" cy="283996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ight Arrow 7"/>
          <p:cNvSpPr/>
          <p:nvPr/>
        </p:nvSpPr>
        <p:spPr>
          <a:xfrm>
            <a:off x="4788024" y="2881877"/>
            <a:ext cx="792088" cy="141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mgn\AppData\Local\Microsoft\Windows\Temporary Internet Files\Content.IE5\0THY1R23\think-logo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64" y="672562"/>
            <a:ext cx="876516" cy="5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39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6" y="116632"/>
            <a:ext cx="5750408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19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Method</a:t>
            </a:r>
            <a:br>
              <a:rPr lang="en-GB" b="1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GB" dirty="0" smtClean="0"/>
              <a:t>Half </a:t>
            </a:r>
            <a:r>
              <a:rPr lang="en-GB" dirty="0"/>
              <a:t>fill the </a:t>
            </a:r>
            <a:r>
              <a:rPr lang="en-GB" dirty="0" smtClean="0"/>
              <a:t>boiling tube with </a:t>
            </a:r>
            <a:r>
              <a:rPr lang="en-GB" dirty="0"/>
              <a:t>silver nitrate solution.</a:t>
            </a:r>
          </a:p>
          <a:p>
            <a:pPr lvl="0"/>
            <a:r>
              <a:rPr lang="en-GB" dirty="0"/>
              <a:t>Wind the copper wire into a corkscrew shape and wrap the end around the middle of a splint.</a:t>
            </a:r>
          </a:p>
          <a:p>
            <a:pPr lvl="0"/>
            <a:r>
              <a:rPr lang="en-GB" dirty="0"/>
              <a:t>Put the wire into the conical flask, so that at least half of the corkscrew shape is submerged. The splint ensures that the wire does not fall into the liquid.</a:t>
            </a:r>
          </a:p>
          <a:p>
            <a:pPr lvl="0"/>
            <a:r>
              <a:rPr lang="en-GB" dirty="0"/>
              <a:t>Note the appearance of the reactants and products after 10 minutes and again after 20 minutes.</a:t>
            </a:r>
          </a:p>
          <a:p>
            <a:endParaRPr lang="en-GB" dirty="0"/>
          </a:p>
        </p:txBody>
      </p:sp>
      <p:pic>
        <p:nvPicPr>
          <p:cNvPr id="9218" name="Picture 2" descr="C:\Users\mgn\AppData\Local\Microsoft\Windows\Temporary Internet Files\Content.IE5\GTV24K18\experiment2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39"/>
            <a:ext cx="1338263" cy="13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9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Answer the following questions: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1</a:t>
            </a:r>
            <a:r>
              <a:rPr lang="en-GB" dirty="0"/>
              <a:t>	</a:t>
            </a:r>
            <a:r>
              <a:rPr lang="en-GB" b="1" dirty="0" smtClean="0"/>
              <a:t>A </a:t>
            </a:r>
            <a:r>
              <a:rPr lang="en-GB" dirty="0" smtClean="0"/>
              <a:t>Write </a:t>
            </a:r>
            <a:r>
              <a:rPr lang="en-GB" dirty="0"/>
              <a:t>a word equation for the reaction that occurred between the copper wire and the zinc nitrate solution.</a:t>
            </a:r>
          </a:p>
          <a:p>
            <a:pPr marL="0" indent="0">
              <a:buNone/>
            </a:pPr>
            <a:r>
              <a:rPr lang="en-GB" dirty="0"/>
              <a:t>	 	(</a:t>
            </a:r>
            <a:r>
              <a:rPr lang="en-GB" i="1" dirty="0"/>
              <a:t>1</a:t>
            </a:r>
            <a:r>
              <a:rPr lang="en-GB" dirty="0"/>
              <a:t>)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 smtClean="0"/>
              <a:t>b </a:t>
            </a:r>
            <a:r>
              <a:rPr lang="en-GB" dirty="0" smtClean="0"/>
              <a:t>Complete </a:t>
            </a:r>
            <a:r>
              <a:rPr lang="en-GB" dirty="0"/>
              <a:t>the symbol equation for this reaction. Make sure the equation is balanced.</a:t>
            </a:r>
          </a:p>
          <a:p>
            <a:pPr marL="0" indent="0">
              <a:buNone/>
            </a:pPr>
            <a:r>
              <a:rPr lang="en-GB" dirty="0"/>
              <a:t>		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b="1" dirty="0"/>
              <a:t>2</a:t>
            </a:r>
            <a:r>
              <a:rPr lang="en-GB" dirty="0"/>
              <a:t>	Below are two different ways of showing the structure of silver metal.</a:t>
            </a:r>
          </a:p>
          <a:p>
            <a:pPr marL="0" indent="0">
              <a:buNone/>
            </a:pPr>
            <a:r>
              <a:rPr lang="en-GB" dirty="0"/>
              <a:t>	 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smtClean="0"/>
              <a:t>Describe </a:t>
            </a:r>
            <a:r>
              <a:rPr lang="en-GB" dirty="0"/>
              <a:t>the key features of metals displayed by each diagram.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b. </a:t>
            </a:r>
            <a:r>
              <a:rPr lang="en-GB" dirty="0" smtClean="0"/>
              <a:t>Describe </a:t>
            </a:r>
            <a:r>
              <a:rPr lang="en-GB" dirty="0"/>
              <a:t>metallic bonding. </a:t>
            </a:r>
          </a:p>
          <a:p>
            <a:pPr marL="0" indent="0">
              <a:buNone/>
            </a:pPr>
            <a:r>
              <a:rPr lang="en-GB" b="1" dirty="0" smtClean="0"/>
              <a:t>c. </a:t>
            </a:r>
            <a:r>
              <a:rPr lang="en-GB" dirty="0" smtClean="0"/>
              <a:t>With </a:t>
            </a:r>
            <a:r>
              <a:rPr lang="en-GB" dirty="0"/>
              <a:t>reference to the bonding in metals, suggest why the silver in this practical forms in crystals.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4" y="2147057"/>
            <a:ext cx="8893247" cy="63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13" y="4941168"/>
            <a:ext cx="47434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87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Check your answers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88840"/>
            <a:ext cx="91059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1556792"/>
            <a:ext cx="640871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Copper + zinc nitrate-&gt; no reaction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81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247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Metalic bonding  WALT:</vt:lpstr>
      <vt:lpstr>Starter: Answer this question</vt:lpstr>
      <vt:lpstr>Metallic bonding</vt:lpstr>
      <vt:lpstr>PowerPoint Presentation</vt:lpstr>
      <vt:lpstr>Practical session: Growing silver crystals</vt:lpstr>
      <vt:lpstr>PowerPoint Presentation</vt:lpstr>
      <vt:lpstr>Method </vt:lpstr>
      <vt:lpstr>Answer the following questions: </vt:lpstr>
      <vt:lpstr>Check your answers</vt:lpstr>
      <vt:lpstr>Practise</vt:lpstr>
      <vt:lpstr>PowerPoint Presentation</vt:lpstr>
      <vt:lpstr>Spare time? http://ed.ted.com/lessons/how-to-squeeze-electricity-out-of-crystals-ashwini-bharathula 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Answer this question</dc:title>
  <dc:creator>Marisa Naranjo</dc:creator>
  <cp:lastModifiedBy>Rachael Mayfield</cp:lastModifiedBy>
  <cp:revision>33</cp:revision>
  <dcterms:created xsi:type="dcterms:W3CDTF">2017-06-30T10:40:37Z</dcterms:created>
  <dcterms:modified xsi:type="dcterms:W3CDTF">2018-10-15T10:48:20Z</dcterms:modified>
</cp:coreProperties>
</file>