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37" r:id="rId2"/>
    <p:sldId id="315" r:id="rId3"/>
    <p:sldId id="316" r:id="rId4"/>
    <p:sldId id="328" r:id="rId5"/>
    <p:sldId id="335" r:id="rId6"/>
    <p:sldId id="336" r:id="rId7"/>
    <p:sldId id="33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282" autoAdjust="0"/>
  </p:normalViewPr>
  <p:slideViewPr>
    <p:cSldViewPr>
      <p:cViewPr varScale="1">
        <p:scale>
          <a:sx n="82" d="100"/>
          <a:sy n="82" d="100"/>
        </p:scale>
        <p:origin x="2454" y="90"/>
      </p:cViewPr>
      <p:guideLst>
        <p:guide orient="horz" pos="2160"/>
        <p:guide pos="2880"/>
      </p:guideLst>
    </p:cSldViewPr>
  </p:slideViewPr>
  <p:notesTextViewPr>
    <p:cViewPr>
      <p:scale>
        <a:sx n="95" d="100"/>
        <a:sy n="9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20B590-6E48-C547-B88B-EB1083FB8503}" type="datetimeFigureOut">
              <a:rPr lang="en-US" smtClean="0"/>
              <a:t>1/7/2019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5C3360-0AB0-7B4C-A260-7ECB6BD944A0}" type="slidenum">
              <a:rPr lang="en-US" smtClean="0"/>
              <a:t>‹#›</a:t>
            </a:fld>
            <a:endParaRPr lang="en-US"/>
          </a:p>
        </p:txBody>
      </p:sp>
    </p:spTree>
    <p:extLst>
      <p:ext uri="{BB962C8B-B14F-4D97-AF65-F5344CB8AC3E}">
        <p14:creationId xmlns:p14="http://schemas.microsoft.com/office/powerpoint/2010/main" val="25502638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5BF77-EBD2-1A49-A9B8-C3A94F1D288F}" type="datetimeFigureOut">
              <a:rPr lang="en-US" smtClean="0"/>
              <a:t>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B6A0C-C09F-0044-85E5-71092E5D9900}" type="slidenum">
              <a:rPr lang="en-US" smtClean="0"/>
              <a:t>‹#›</a:t>
            </a:fld>
            <a:endParaRPr lang="en-US"/>
          </a:p>
        </p:txBody>
      </p:sp>
    </p:spTree>
    <p:extLst>
      <p:ext uri="{BB962C8B-B14F-4D97-AF65-F5344CB8AC3E}">
        <p14:creationId xmlns:p14="http://schemas.microsoft.com/office/powerpoint/2010/main" val="4534799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597DE-1CF0-48C7-9D10-6B577392FEC4}" type="slidenum">
              <a:rPr lang="en-US"/>
              <a:pPr/>
              <a:t>2</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b="1"/>
              <a:t>Sim warm-up</a:t>
            </a:r>
            <a:r>
              <a:rPr lang="en-US" b="1" baseline="0"/>
              <a:t>: </a:t>
            </a:r>
            <a:r>
              <a:rPr lang="en-US" b="0" baseline="0"/>
              <a:t>Present this question after exploration of the Two Atom screen of the simulation.</a:t>
            </a:r>
          </a:p>
          <a:p>
            <a:r>
              <a:rPr lang="en-US" b="1"/>
              <a:t>Correct answer: </a:t>
            </a:r>
            <a:r>
              <a:rPr lang="en-US" b="0"/>
              <a:t>B</a:t>
            </a:r>
          </a:p>
          <a:p>
            <a:r>
              <a:rPr lang="en-US" b="1"/>
              <a:t>Representative</a:t>
            </a:r>
            <a:r>
              <a:rPr lang="en-US" b="1" baseline="0"/>
              <a:t> </a:t>
            </a:r>
            <a:r>
              <a:rPr lang="en-US" b="1"/>
              <a:t>results from pre-general chemistry:</a:t>
            </a:r>
            <a:r>
              <a:rPr lang="en-US" b="0"/>
              <a:t> 85% correct (next most popular</a:t>
            </a:r>
            <a:r>
              <a:rPr lang="en-US" b="0" baseline="0"/>
              <a:t> answer is C)</a:t>
            </a:r>
            <a:endParaRPr lang="en-US" b="1" baseline="0"/>
          </a:p>
          <a:p>
            <a:r>
              <a:rPr lang="en-US" b="1" baseline="0"/>
              <a:t>Follow-up discussion:</a:t>
            </a:r>
            <a:r>
              <a:rPr lang="en-US" b="0" baseline="0"/>
              <a:t> Ask students how they decided on their answer, specifically focusing on the difference in electronegativities.</a:t>
            </a:r>
            <a:endParaRPr lang="en-US" baseline="0" dirty="0" smtClean="0"/>
          </a:p>
          <a:p>
            <a:endParaRPr lang="en-US" baseline="0" dirty="0" smtClean="0"/>
          </a:p>
          <a:p>
            <a:endParaRPr lang="en-US" dirty="0"/>
          </a:p>
        </p:txBody>
      </p:sp>
    </p:spTree>
    <p:extLst>
      <p:ext uri="{BB962C8B-B14F-4D97-AF65-F5344CB8AC3E}">
        <p14:creationId xmlns:p14="http://schemas.microsoft.com/office/powerpoint/2010/main" val="2288557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3</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a:t>Sim demonstration</a:t>
            </a:r>
            <a:r>
              <a:rPr lang="en-US" b="1" baseline="0"/>
              <a:t>: </a:t>
            </a:r>
            <a:r>
              <a:rPr lang="en-US" b="0" baseline="0"/>
              <a:t>Present this question after exploration of the Three Atom screen of the simulation.</a:t>
            </a:r>
            <a:endParaRPr lang="en-US" b="1"/>
          </a:p>
          <a:p>
            <a:r>
              <a:rPr lang="en-US" b="1"/>
              <a:t>Goal</a:t>
            </a:r>
            <a:r>
              <a:rPr lang="en-US" b="1" baseline="0"/>
              <a:t>:</a:t>
            </a:r>
            <a:r>
              <a:rPr lang="en-US" b="0" baseline="0"/>
              <a:t> Connect bond polarity with molecule polarity, recognizing that polar bonds don’t necessarily imply a polar molecule.</a:t>
            </a:r>
          </a:p>
          <a:p>
            <a:r>
              <a:rPr lang="en-US" b="1"/>
              <a:t>Correct answer: </a:t>
            </a:r>
            <a:r>
              <a:rPr lang="en-US" b="0"/>
              <a:t>A</a:t>
            </a:r>
          </a:p>
          <a:p>
            <a:r>
              <a:rPr lang="en-US" b="1"/>
              <a:t>Representative</a:t>
            </a:r>
            <a:r>
              <a:rPr lang="en-US" b="1" baseline="0"/>
              <a:t> </a:t>
            </a:r>
            <a:r>
              <a:rPr lang="en-US" b="1"/>
              <a:t>results from pre-general chemistry:</a:t>
            </a:r>
            <a:r>
              <a:rPr lang="en-US" b="0"/>
              <a:t> 55-70% correct (next most popular</a:t>
            </a:r>
            <a:r>
              <a:rPr lang="en-US" b="0" baseline="0"/>
              <a:t> answer is C)</a:t>
            </a:r>
            <a:endParaRPr lang="en-US" b="1" baseline="0"/>
          </a:p>
          <a:p>
            <a:r>
              <a:rPr lang="en-US" b="1" baseline="0"/>
              <a:t>Follow-up discussion:</a:t>
            </a:r>
            <a:r>
              <a:rPr lang="en-US" b="0" baseline="0"/>
              <a:t> Ask students how the decided on their answer. Use the simulation to show the individual bond polarity and (overall) molecule polarity arrows. </a:t>
            </a:r>
            <a:endParaRPr lang="en-US" dirty="0" smtClean="0"/>
          </a:p>
        </p:txBody>
      </p:sp>
    </p:spTree>
    <p:extLst>
      <p:ext uri="{BB962C8B-B14F-4D97-AF65-F5344CB8AC3E}">
        <p14:creationId xmlns:p14="http://schemas.microsoft.com/office/powerpoint/2010/main" val="3523599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4</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a:t>Sim demonstration</a:t>
            </a:r>
            <a:r>
              <a:rPr lang="en-US" b="1" baseline="0"/>
              <a:t>: </a:t>
            </a:r>
            <a:r>
              <a:rPr lang="en-US" b="0" baseline="0"/>
              <a:t>Present this question after exploration of the Three Atom screen of the simulation.</a:t>
            </a:r>
            <a:endParaRPr lang="en-US" b="1"/>
          </a:p>
          <a:p>
            <a:r>
              <a:rPr lang="en-US" b="1"/>
              <a:t>Goal</a:t>
            </a:r>
            <a:r>
              <a:rPr lang="en-US" b="1" baseline="0"/>
              <a:t>:</a:t>
            </a:r>
            <a:r>
              <a:rPr lang="en-US" b="0" baseline="0"/>
              <a:t> Connect bond polarity with molecule polarity, recognizing that polar bonds don’t necessarily imply a polar molecule.</a:t>
            </a:r>
          </a:p>
          <a:p>
            <a:r>
              <a:rPr lang="en-US" b="1"/>
              <a:t>Correct answer: </a:t>
            </a:r>
            <a:r>
              <a:rPr lang="en-US" b="0"/>
              <a:t>C</a:t>
            </a:r>
          </a:p>
          <a:p>
            <a:r>
              <a:rPr lang="en-US" b="1"/>
              <a:t>Representative</a:t>
            </a:r>
            <a:r>
              <a:rPr lang="en-US" b="1" baseline="0"/>
              <a:t> </a:t>
            </a:r>
            <a:r>
              <a:rPr lang="en-US" b="1"/>
              <a:t>results from pre-general chemistry:</a:t>
            </a:r>
            <a:r>
              <a:rPr lang="en-US" b="0"/>
              <a:t> ~80% correct </a:t>
            </a:r>
          </a:p>
          <a:p>
            <a:r>
              <a:rPr lang="en-US" b="1" baseline="0"/>
              <a:t>Follow-up discussion:</a:t>
            </a:r>
            <a:r>
              <a:rPr lang="en-US" b="0" baseline="0"/>
              <a:t> Ask students how the decided on their answer. Use the simulation to show the answer, particularly by turning the bond polarity and molecule polarity arrows on. </a:t>
            </a:r>
            <a:endParaRPr lang="en-US" dirty="0" smtClean="0"/>
          </a:p>
        </p:txBody>
      </p:sp>
    </p:spTree>
    <p:extLst>
      <p:ext uri="{BB962C8B-B14F-4D97-AF65-F5344CB8AC3E}">
        <p14:creationId xmlns:p14="http://schemas.microsoft.com/office/powerpoint/2010/main" val="255609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a:t>
            </a:r>
            <a:r>
              <a:rPr lang="en-US" b="1" baseline="0"/>
              <a:t>:</a:t>
            </a:r>
            <a:r>
              <a:rPr lang="en-US" b="0" baseline="0"/>
              <a:t> Extend the comparison between bond polarity vs. molecule polarity into 3-dimensions, using this question and the following one.</a:t>
            </a:r>
          </a:p>
          <a:p>
            <a:r>
              <a:rPr lang="en-US" b="1"/>
              <a:t>Correct answer: </a:t>
            </a:r>
            <a:r>
              <a:rPr lang="en-US" b="0"/>
              <a:t>A</a:t>
            </a:r>
          </a:p>
          <a:p>
            <a:r>
              <a:rPr lang="en-US" b="1" baseline="0"/>
              <a:t>Follow-up discussion:</a:t>
            </a:r>
            <a:r>
              <a:rPr lang="en-US" b="0" baseline="0"/>
              <a:t> Ask students how the decided on their answer. Use the simulation to show the answer, particularly by turning the bond polarity and molecule polarity arrows on in the Real Molecules tab.</a:t>
            </a:r>
            <a:endParaRPr lang="en-US" dirty="0" smtClean="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5</a:t>
            </a:fld>
            <a:endParaRPr lang="en-US"/>
          </a:p>
        </p:txBody>
      </p:sp>
    </p:spTree>
    <p:extLst>
      <p:ext uri="{BB962C8B-B14F-4D97-AF65-F5344CB8AC3E}">
        <p14:creationId xmlns:p14="http://schemas.microsoft.com/office/powerpoint/2010/main" val="3047373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a:t>
            </a:r>
            <a:r>
              <a:rPr lang="en-US" b="1" baseline="0"/>
              <a:t>:</a:t>
            </a:r>
            <a:r>
              <a:rPr lang="en-US" b="0" baseline="0"/>
              <a:t> Extend the comparison between bond polarity vs. molecule polarity into 3-dimensions, using this question and the following one.</a:t>
            </a:r>
          </a:p>
          <a:p>
            <a:r>
              <a:rPr lang="en-US" b="1"/>
              <a:t>Correct answer: </a:t>
            </a:r>
            <a:r>
              <a:rPr lang="en-US" b="0"/>
              <a:t>C</a:t>
            </a:r>
          </a:p>
          <a:p>
            <a:r>
              <a:rPr lang="en-US" b="1" baseline="0"/>
              <a:t>Follow-up discussion:</a:t>
            </a:r>
            <a:r>
              <a:rPr lang="en-US" b="0" baseline="0"/>
              <a:t> Ask students how the decided on their answer. Use the simulation to show the answer, particularly by turning the bond polarity and molecule polarity arrows on in the Real Molecules tab.</a:t>
            </a:r>
            <a:endParaRPr lang="en-US" dirty="0" smtClean="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6</a:t>
            </a:fld>
            <a:endParaRPr lang="en-US"/>
          </a:p>
        </p:txBody>
      </p:sp>
    </p:spTree>
    <p:extLst>
      <p:ext uri="{BB962C8B-B14F-4D97-AF65-F5344CB8AC3E}">
        <p14:creationId xmlns:p14="http://schemas.microsoft.com/office/powerpoint/2010/main" val="304737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D</a:t>
            </a:r>
          </a:p>
          <a:p>
            <a:r>
              <a:rPr lang="en-US" b="1"/>
              <a:t>Representative</a:t>
            </a:r>
            <a:r>
              <a:rPr lang="en-US" b="1" baseline="0"/>
              <a:t> </a:t>
            </a:r>
            <a:r>
              <a:rPr lang="en-US" b="1"/>
              <a:t>results from pre-general chemistry:</a:t>
            </a:r>
            <a:r>
              <a:rPr lang="en-US" b="0"/>
              <a:t> 46% correct (all</a:t>
            </a:r>
            <a:r>
              <a:rPr lang="en-US" b="0" baseline="0"/>
              <a:t> remaining answers except A were roughly equally popular)</a:t>
            </a:r>
            <a:endParaRPr lang="en-US" b="1" baseline="0"/>
          </a:p>
          <a:p>
            <a:r>
              <a:rPr lang="en-US" b="1" baseline="0"/>
              <a:t>Follow-up discussion:</a:t>
            </a:r>
            <a:r>
              <a:rPr lang="en-US" b="0" baseline="0"/>
              <a:t> Ask students how the decided on their answer. Use the simulation (Real Molecules Tab) to show the answer</a:t>
            </a:r>
            <a:r>
              <a:rPr lang="en-US" b="0" i="1" baseline="0"/>
              <a:t>, particularly by turning the bond polarity and molecule polarity arrows on. </a:t>
            </a:r>
            <a:endParaRPr lang="en-US" i="1" dirty="0" smtClean="0"/>
          </a:p>
        </p:txBody>
      </p:sp>
      <p:sp>
        <p:nvSpPr>
          <p:cNvPr id="4" name="Slide Number Placeholder 3"/>
          <p:cNvSpPr>
            <a:spLocks noGrp="1"/>
          </p:cNvSpPr>
          <p:nvPr>
            <p:ph type="sldNum" sz="quarter" idx="10"/>
          </p:nvPr>
        </p:nvSpPr>
        <p:spPr/>
        <p:txBody>
          <a:bodyPr/>
          <a:lstStyle/>
          <a:p>
            <a:fld id="{0E2B6A0C-C09F-0044-85E5-71092E5D9900}" type="slidenum">
              <a:rPr lang="en-US" smtClean="0"/>
              <a:t>7</a:t>
            </a:fld>
            <a:endParaRPr lang="en-US"/>
          </a:p>
        </p:txBody>
      </p:sp>
    </p:spTree>
    <p:extLst>
      <p:ext uri="{BB962C8B-B14F-4D97-AF65-F5344CB8AC3E}">
        <p14:creationId xmlns:p14="http://schemas.microsoft.com/office/powerpoint/2010/main" val="3428794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23016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146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6650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5097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11570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719429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smtClean="0"/>
              <a:t>4/28/14</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512440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smtClean="0"/>
              <a:t>4/28/14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73032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smtClean="0"/>
              <a:t>4/28/14</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643600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549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02540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smtClean="0"/>
              <a:t>4/28/14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36C50-9E8B-4A56-9A1C-10F1237E23EA}" type="slidenum">
              <a:rPr lang="en-US" smtClean="0"/>
              <a:t>‹#›</a:t>
            </a:fld>
            <a:endParaRPr lang="en-US"/>
          </a:p>
        </p:txBody>
      </p:sp>
    </p:spTree>
    <p:extLst>
      <p:ext uri="{BB962C8B-B14F-4D97-AF65-F5344CB8AC3E}">
        <p14:creationId xmlns:p14="http://schemas.microsoft.com/office/powerpoint/2010/main" val="466422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Molecule Polarity</a:t>
            </a:r>
          </a:p>
        </p:txBody>
      </p:sp>
      <p:pic>
        <p:nvPicPr>
          <p:cNvPr id="6" name="Picture 5" descr="PhET_Logo_taglineblack-01.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lnSpc>
                <a:spcPct val="80000"/>
              </a:lnSpc>
            </a:pPr>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lnSpc>
                <a:spcPct val="80000"/>
              </a:lnSpc>
              <a:spcAft>
                <a:spcPts val="600"/>
              </a:spcAft>
            </a:pPr>
            <a:r>
              <a:rPr lang="en-US" sz="1800" dirty="0">
                <a:solidFill>
                  <a:schemeClr val="tx1"/>
                </a:solidFill>
              </a:rPr>
              <a:t>Robert Parson (University of Colorado Boulder)</a:t>
            </a:r>
            <a:endParaRPr lang="en-US" sz="1800" dirty="0" smtClean="0">
              <a:solidFill>
                <a:schemeClr val="tx1"/>
              </a:solidFill>
            </a:endParaRPr>
          </a:p>
          <a:p>
            <a:pPr algn="l"/>
            <a:r>
              <a:rPr lang="en-US" sz="1800" b="1" dirty="0" smtClean="0">
                <a:solidFill>
                  <a:schemeClr val="tx1"/>
                </a:solidFill>
              </a:rPr>
              <a:t>COURSE</a:t>
            </a:r>
          </a:p>
          <a:p>
            <a:pPr algn="l">
              <a:spcAft>
                <a:spcPts val="600"/>
              </a:spcAft>
            </a:pPr>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3988703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4292" y="371082"/>
            <a:ext cx="5127308" cy="3134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194" name="Rectangle 2"/>
          <p:cNvSpPr>
            <a:spLocks noGrp="1" noChangeArrowheads="1"/>
          </p:cNvSpPr>
          <p:nvPr>
            <p:ph type="title"/>
          </p:nvPr>
        </p:nvSpPr>
        <p:spPr>
          <a:xfrm>
            <a:off x="201168" y="457200"/>
            <a:ext cx="3962400" cy="3145536"/>
          </a:xfrm>
        </p:spPr>
        <p:txBody>
          <a:bodyPr/>
          <a:lstStyle/>
          <a:p>
            <a:pPr algn="l"/>
            <a:r>
              <a:rPr lang="en-US" dirty="0" smtClean="0"/>
              <a:t>Which is the best description for this bond?</a:t>
            </a:r>
            <a:endParaRPr lang="en-US" baseline="30000" dirty="0">
              <a:solidFill>
                <a:srgbClr val="CC0000"/>
              </a:solidFill>
            </a:endParaRPr>
          </a:p>
        </p:txBody>
      </p:sp>
      <p:sp>
        <p:nvSpPr>
          <p:cNvPr id="8196" name="Rectangle 4"/>
          <p:cNvSpPr>
            <a:spLocks noGrp="1" noChangeArrowheads="1"/>
          </p:cNvSpPr>
          <p:nvPr>
            <p:ph type="body" idx="1"/>
          </p:nvPr>
        </p:nvSpPr>
        <p:spPr>
          <a:xfrm>
            <a:off x="353568" y="3681470"/>
            <a:ext cx="6553200" cy="2719330"/>
          </a:xfrm>
          <a:noFill/>
          <a:ln/>
        </p:spPr>
        <p:txBody>
          <a:bodyPr/>
          <a:lstStyle/>
          <a:p>
            <a:pPr marL="742950" indent="-742950">
              <a:buFont typeface="+mj-lt"/>
              <a:buAutoNum type="alphaLcPeriod"/>
            </a:pPr>
            <a:r>
              <a:rPr lang="en-US" sz="4000" dirty="0" smtClean="0">
                <a:solidFill>
                  <a:srgbClr val="000000"/>
                </a:solidFill>
              </a:rPr>
              <a:t>nonpolar covalent</a:t>
            </a:r>
          </a:p>
          <a:p>
            <a:pPr marL="742950" indent="-742950">
              <a:buFont typeface="+mj-lt"/>
              <a:buAutoNum type="alphaLcPeriod"/>
            </a:pPr>
            <a:r>
              <a:rPr lang="en-US" sz="4000" dirty="0" smtClean="0">
                <a:solidFill>
                  <a:srgbClr val="000000"/>
                </a:solidFill>
              </a:rPr>
              <a:t>polar covalent</a:t>
            </a:r>
            <a:endParaRPr lang="en-US" sz="4000" baseline="-25000" dirty="0">
              <a:solidFill>
                <a:srgbClr val="000000"/>
              </a:solidFill>
            </a:endParaRPr>
          </a:p>
          <a:p>
            <a:pPr marL="742950" indent="-742950">
              <a:buFont typeface="+mj-lt"/>
              <a:buAutoNum type="alphaLcPeriod"/>
            </a:pPr>
            <a:r>
              <a:rPr lang="en-US" sz="4000" dirty="0" smtClean="0">
                <a:solidFill>
                  <a:srgbClr val="000000"/>
                </a:solidFill>
              </a:rPr>
              <a:t>Ionic</a:t>
            </a:r>
            <a:endParaRPr lang="en-US" sz="4000" baseline="-25000" dirty="0">
              <a:solidFill>
                <a:srgbClr val="000000"/>
              </a:solidFill>
            </a:endParaRPr>
          </a:p>
        </p:txBody>
      </p:sp>
      <p:sp>
        <p:nvSpPr>
          <p:cNvPr id="5" name="Rectangle 4"/>
          <p:cNvSpPr/>
          <p:nvPr/>
        </p:nvSpPr>
        <p:spPr>
          <a:xfrm>
            <a:off x="277368" y="4483094"/>
            <a:ext cx="4114800"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725502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799" y="609600"/>
            <a:ext cx="6096001" cy="27935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146" name="Rectangle 2"/>
          <p:cNvSpPr>
            <a:spLocks noGrp="1" noChangeArrowheads="1"/>
          </p:cNvSpPr>
          <p:nvPr>
            <p:ph type="title"/>
          </p:nvPr>
        </p:nvSpPr>
        <p:spPr>
          <a:xfrm>
            <a:off x="145524" y="419100"/>
            <a:ext cx="3602736" cy="3581400"/>
          </a:xfrm>
        </p:spPr>
        <p:txBody>
          <a:bodyPr>
            <a:normAutofit/>
          </a:bodyPr>
          <a:lstStyle/>
          <a:p>
            <a:pPr algn="l"/>
            <a:r>
              <a:rPr lang="en-US" sz="3600" dirty="0" smtClean="0"/>
              <a:t>The </a:t>
            </a:r>
            <a:r>
              <a:rPr lang="en-US" sz="3600" dirty="0"/>
              <a:t>molecule shown would </a:t>
            </a:r>
            <a:r>
              <a:rPr lang="en-US" sz="3600" dirty="0" smtClean="0"/>
              <a:t>be described as:</a:t>
            </a:r>
            <a:endParaRPr lang="en-US" sz="3600" b="1" dirty="0"/>
          </a:p>
        </p:txBody>
      </p:sp>
      <p:sp>
        <p:nvSpPr>
          <p:cNvPr id="6147" name="Rectangle 3"/>
          <p:cNvSpPr>
            <a:spLocks noGrp="1" noChangeArrowheads="1"/>
          </p:cNvSpPr>
          <p:nvPr>
            <p:ph type="body" idx="1"/>
          </p:nvPr>
        </p:nvSpPr>
        <p:spPr>
          <a:xfrm>
            <a:off x="228600" y="4114800"/>
            <a:ext cx="8915400" cy="2362200"/>
          </a:xfrm>
        </p:spPr>
        <p:txBody>
          <a:bodyPr>
            <a:normAutofit lnSpcReduction="10000"/>
          </a:bodyPr>
          <a:lstStyle/>
          <a:p>
            <a:pPr marL="742950" indent="-742950">
              <a:buClr>
                <a:schemeClr val="tx1"/>
              </a:buClr>
              <a:buFont typeface="+mj-lt"/>
              <a:buAutoNum type="alphaLcPeriod"/>
            </a:pPr>
            <a:r>
              <a:rPr lang="en-US" sz="3500" dirty="0"/>
              <a:t>polar bonds, nonpolar molecule</a:t>
            </a:r>
          </a:p>
          <a:p>
            <a:pPr marL="742950" indent="-742950">
              <a:buClr>
                <a:schemeClr val="tx1"/>
              </a:buClr>
              <a:buFont typeface="+mj-lt"/>
              <a:buAutoNum type="alphaLcPeriod"/>
            </a:pPr>
            <a:r>
              <a:rPr lang="en-US" sz="3500" dirty="0" smtClean="0"/>
              <a:t>nonpolar </a:t>
            </a:r>
            <a:r>
              <a:rPr lang="en-US" sz="3500" dirty="0"/>
              <a:t>bonds, nonpolar molecule</a:t>
            </a:r>
          </a:p>
          <a:p>
            <a:pPr marL="742950" indent="-742950">
              <a:buClr>
                <a:schemeClr val="tx1"/>
              </a:buClr>
              <a:buFont typeface="+mj-lt"/>
              <a:buAutoNum type="alphaLcPeriod"/>
            </a:pPr>
            <a:r>
              <a:rPr lang="en-US" sz="3500" dirty="0"/>
              <a:t>polar bonds, </a:t>
            </a:r>
            <a:r>
              <a:rPr lang="en-US" sz="3500" dirty="0" smtClean="0"/>
              <a:t>polar </a:t>
            </a:r>
            <a:r>
              <a:rPr lang="en-US" sz="3500" dirty="0"/>
              <a:t>molecule</a:t>
            </a:r>
          </a:p>
          <a:p>
            <a:pPr marL="742950" indent="-742950">
              <a:buClr>
                <a:schemeClr val="tx1"/>
              </a:buClr>
              <a:buFont typeface="+mj-lt"/>
              <a:buAutoNum type="alphaLcPeriod"/>
            </a:pPr>
            <a:r>
              <a:rPr lang="en-US" sz="3500" dirty="0"/>
              <a:t>nonpolar </a:t>
            </a:r>
            <a:r>
              <a:rPr lang="en-US" sz="3500" dirty="0" smtClean="0"/>
              <a:t>bonds, polar </a:t>
            </a:r>
            <a:r>
              <a:rPr lang="en-US" sz="3500" dirty="0"/>
              <a:t>molecule</a:t>
            </a:r>
          </a:p>
          <a:p>
            <a:pPr marL="0" indent="0">
              <a:buClr>
                <a:schemeClr val="accent2"/>
              </a:buClr>
              <a:buNone/>
            </a:pPr>
            <a:endParaRPr lang="en-US" sz="4400" b="1" baseline="-25000" dirty="0">
              <a:solidFill>
                <a:srgbClr val="0000CC"/>
              </a:solidFill>
            </a:endParaRPr>
          </a:p>
        </p:txBody>
      </p:sp>
      <p:sp>
        <p:nvSpPr>
          <p:cNvPr id="5" name="Rectangle 4"/>
          <p:cNvSpPr/>
          <p:nvPr/>
        </p:nvSpPr>
        <p:spPr>
          <a:xfrm>
            <a:off x="228600" y="4038600"/>
            <a:ext cx="6781800" cy="76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17305"/>
            <a:ext cx="8998476" cy="7193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048"/>
            <a:ext cx="5400675" cy="35405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146" name="Rectangle 2"/>
          <p:cNvSpPr>
            <a:spLocks noGrp="1" noChangeArrowheads="1"/>
          </p:cNvSpPr>
          <p:nvPr>
            <p:ph type="title"/>
          </p:nvPr>
        </p:nvSpPr>
        <p:spPr>
          <a:xfrm>
            <a:off x="283464" y="76200"/>
            <a:ext cx="3602736" cy="3581400"/>
          </a:xfrm>
        </p:spPr>
        <p:txBody>
          <a:bodyPr/>
          <a:lstStyle/>
          <a:p>
            <a:pPr algn="l"/>
            <a:r>
              <a:rPr lang="en-US" b="1" dirty="0" smtClean="0"/>
              <a:t> </a:t>
            </a:r>
            <a:r>
              <a:rPr lang="en-US" sz="4000" dirty="0" smtClean="0"/>
              <a:t>The </a:t>
            </a:r>
            <a:r>
              <a:rPr lang="en-US" sz="4000" dirty="0"/>
              <a:t>molecule shown would be described with</a:t>
            </a:r>
            <a:endParaRPr lang="en-US" dirty="0"/>
          </a:p>
        </p:txBody>
      </p:sp>
      <p:sp>
        <p:nvSpPr>
          <p:cNvPr id="6147" name="Rectangle 3"/>
          <p:cNvSpPr>
            <a:spLocks noGrp="1" noChangeArrowheads="1"/>
          </p:cNvSpPr>
          <p:nvPr>
            <p:ph type="body" idx="1"/>
          </p:nvPr>
        </p:nvSpPr>
        <p:spPr>
          <a:xfrm>
            <a:off x="228600" y="3657600"/>
            <a:ext cx="8915400" cy="2362200"/>
          </a:xfrm>
        </p:spPr>
        <p:txBody>
          <a:bodyPr>
            <a:normAutofit fontScale="92500" lnSpcReduction="20000"/>
          </a:bodyPr>
          <a:lstStyle/>
          <a:p>
            <a:pPr marL="742950" indent="-742950">
              <a:buFont typeface="+mj-lt"/>
              <a:buAutoNum type="alphaLcPeriod"/>
            </a:pPr>
            <a:r>
              <a:rPr lang="en-US" sz="4000" dirty="0">
                <a:solidFill>
                  <a:srgbClr val="000000"/>
                </a:solidFill>
              </a:rPr>
              <a:t>polar bonds, nonpolar molecule</a:t>
            </a:r>
          </a:p>
          <a:p>
            <a:pPr marL="742950" indent="-742950">
              <a:buFont typeface="+mj-lt"/>
              <a:buAutoNum type="alphaLcPeriod"/>
            </a:pPr>
            <a:r>
              <a:rPr lang="en-US" sz="4000" dirty="0" smtClean="0">
                <a:solidFill>
                  <a:srgbClr val="000000"/>
                </a:solidFill>
              </a:rPr>
              <a:t>nonpolar </a:t>
            </a:r>
            <a:r>
              <a:rPr lang="en-US" sz="4000" dirty="0">
                <a:solidFill>
                  <a:srgbClr val="000000"/>
                </a:solidFill>
              </a:rPr>
              <a:t>bonds, nonpolar molecule</a:t>
            </a:r>
          </a:p>
          <a:p>
            <a:pPr marL="742950" indent="-742950">
              <a:buFont typeface="+mj-lt"/>
              <a:buAutoNum type="alphaLcPeriod"/>
            </a:pPr>
            <a:r>
              <a:rPr lang="en-US" sz="4000" dirty="0">
                <a:solidFill>
                  <a:srgbClr val="000000"/>
                </a:solidFill>
              </a:rPr>
              <a:t>polar bonds, </a:t>
            </a:r>
            <a:r>
              <a:rPr lang="en-US" sz="4000" dirty="0" smtClean="0">
                <a:solidFill>
                  <a:srgbClr val="000000"/>
                </a:solidFill>
              </a:rPr>
              <a:t>polar </a:t>
            </a:r>
            <a:r>
              <a:rPr lang="en-US" sz="4000" dirty="0">
                <a:solidFill>
                  <a:srgbClr val="000000"/>
                </a:solidFill>
              </a:rPr>
              <a:t>molecule</a:t>
            </a:r>
          </a:p>
          <a:p>
            <a:pPr marL="742950" indent="-742950">
              <a:buFont typeface="+mj-lt"/>
              <a:buAutoNum type="alphaLcPeriod"/>
            </a:pPr>
            <a:r>
              <a:rPr lang="en-US" sz="4000" dirty="0">
                <a:solidFill>
                  <a:srgbClr val="000000"/>
                </a:solidFill>
              </a:rPr>
              <a:t>nonpolar </a:t>
            </a:r>
            <a:r>
              <a:rPr lang="en-US" sz="4000" dirty="0" smtClean="0">
                <a:solidFill>
                  <a:srgbClr val="000000"/>
                </a:solidFill>
              </a:rPr>
              <a:t>bonds, polar </a:t>
            </a:r>
            <a:r>
              <a:rPr lang="en-US" sz="4000" dirty="0">
                <a:solidFill>
                  <a:srgbClr val="000000"/>
                </a:solidFill>
              </a:rPr>
              <a:t>molecule</a:t>
            </a:r>
          </a:p>
          <a:p>
            <a:pPr marL="0" indent="0">
              <a:buClr>
                <a:schemeClr val="accent2"/>
              </a:buClr>
              <a:buNone/>
            </a:pPr>
            <a:endParaRPr lang="en-US" sz="4400" baseline="-25000" dirty="0">
              <a:solidFill>
                <a:srgbClr val="000000"/>
              </a:solidFill>
            </a:endParaRPr>
          </a:p>
        </p:txBody>
      </p:sp>
      <p:sp>
        <p:nvSpPr>
          <p:cNvPr id="5" name="Rectangle 4"/>
          <p:cNvSpPr/>
          <p:nvPr/>
        </p:nvSpPr>
        <p:spPr>
          <a:xfrm>
            <a:off x="228600" y="4800600"/>
            <a:ext cx="66294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87841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11-04 at 6.02.1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0" y="393700"/>
            <a:ext cx="3378200" cy="3340100"/>
          </a:xfrm>
          <a:prstGeom prst="rect">
            <a:avLst/>
          </a:prstGeom>
        </p:spPr>
      </p:pic>
      <p:sp>
        <p:nvSpPr>
          <p:cNvPr id="5" name="Rectangle 2"/>
          <p:cNvSpPr txBox="1">
            <a:spLocks noChangeArrowheads="1"/>
          </p:cNvSpPr>
          <p:nvPr/>
        </p:nvSpPr>
        <p:spPr>
          <a:xfrm>
            <a:off x="283464" y="76200"/>
            <a:ext cx="4974336" cy="3581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How would you describe the trigonal planar molecule BF</a:t>
            </a:r>
            <a:r>
              <a:rPr lang="en-US" baseline="-25000" dirty="0"/>
              <a:t>3</a:t>
            </a:r>
            <a:r>
              <a:rPr lang="en-US" dirty="0"/>
              <a:t>?</a:t>
            </a:r>
          </a:p>
        </p:txBody>
      </p:sp>
      <p:sp>
        <p:nvSpPr>
          <p:cNvPr id="6" name="Rectangle 3"/>
          <p:cNvSpPr txBox="1">
            <a:spLocks noChangeArrowheads="1"/>
          </p:cNvSpPr>
          <p:nvPr/>
        </p:nvSpPr>
        <p:spPr>
          <a:xfrm>
            <a:off x="228600" y="3810000"/>
            <a:ext cx="8915400" cy="23622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42950" indent="-742950">
              <a:buFont typeface="+mj-lt"/>
              <a:buAutoNum type="alphaLcPeriod"/>
              <a:tabLst>
                <a:tab pos="4064000" algn="l"/>
              </a:tabLst>
            </a:pPr>
            <a:r>
              <a:rPr lang="en-US" sz="4000" dirty="0">
                <a:solidFill>
                  <a:srgbClr val="000000"/>
                </a:solidFill>
              </a:rPr>
              <a:t>polar bonds, nonpolar molecule</a:t>
            </a:r>
          </a:p>
          <a:p>
            <a:pPr marL="742950" indent="-742950">
              <a:buFont typeface="+mj-lt"/>
              <a:buAutoNum type="alphaLcPeriod"/>
              <a:tabLst>
                <a:tab pos="4064000" algn="l"/>
              </a:tabLst>
            </a:pPr>
            <a:r>
              <a:rPr lang="en-US" sz="4000" dirty="0">
                <a:solidFill>
                  <a:srgbClr val="000000"/>
                </a:solidFill>
              </a:rPr>
              <a:t>nonpolar bonds, nonpolar molecule</a:t>
            </a:r>
          </a:p>
          <a:p>
            <a:pPr marL="742950" indent="-742950">
              <a:buFont typeface="+mj-lt"/>
              <a:buAutoNum type="alphaLcPeriod"/>
              <a:tabLst>
                <a:tab pos="4064000" algn="l"/>
              </a:tabLst>
            </a:pPr>
            <a:r>
              <a:rPr lang="en-US" sz="4000" dirty="0">
                <a:solidFill>
                  <a:srgbClr val="000000"/>
                </a:solidFill>
              </a:rPr>
              <a:t>polar bonds, polar molecule</a:t>
            </a:r>
          </a:p>
          <a:p>
            <a:pPr marL="742950" indent="-742950">
              <a:buFont typeface="+mj-lt"/>
              <a:buAutoNum type="alphaLcPeriod"/>
              <a:tabLst>
                <a:tab pos="4064000" algn="l"/>
              </a:tabLst>
            </a:pPr>
            <a:r>
              <a:rPr lang="en-US" sz="4000" dirty="0">
                <a:solidFill>
                  <a:srgbClr val="000000"/>
                </a:solidFill>
              </a:rPr>
              <a:t>nonpolar bonds, polar molecule</a:t>
            </a:r>
          </a:p>
          <a:p>
            <a:pPr marL="0" indent="0">
              <a:buClr>
                <a:schemeClr val="accent2"/>
              </a:buClr>
              <a:buFont typeface="Arial" pitchFamily="34" charset="0"/>
              <a:buNone/>
            </a:pPr>
            <a:endParaRPr lang="en-US" sz="4400" baseline="-25000" dirty="0">
              <a:solidFill>
                <a:srgbClr val="000000"/>
              </a:solidFill>
            </a:endParaRPr>
          </a:p>
        </p:txBody>
      </p:sp>
      <p:sp>
        <p:nvSpPr>
          <p:cNvPr id="7" name="Rectangle 6"/>
          <p:cNvSpPr/>
          <p:nvPr/>
        </p:nvSpPr>
        <p:spPr>
          <a:xfrm>
            <a:off x="228600" y="3810000"/>
            <a:ext cx="79248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37057" y="6138610"/>
            <a:ext cx="8998476" cy="719390"/>
          </a:xfrm>
          <a:prstGeom prst="rect">
            <a:avLst/>
          </a:prstGeom>
        </p:spPr>
      </p:pic>
    </p:spTree>
    <p:extLst>
      <p:ext uri="{BB962C8B-B14F-4D97-AF65-F5344CB8AC3E}">
        <p14:creationId xmlns:p14="http://schemas.microsoft.com/office/powerpoint/2010/main" val="195693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76200"/>
            <a:ext cx="4974336" cy="3581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How would you describe the </a:t>
            </a:r>
          </a:p>
          <a:p>
            <a:pPr algn="l"/>
            <a:r>
              <a:rPr lang="en-US" dirty="0"/>
              <a:t>trigonal pyramidal molecule NH</a:t>
            </a:r>
            <a:r>
              <a:rPr lang="en-US" baseline="-25000" dirty="0"/>
              <a:t>3</a:t>
            </a:r>
            <a:r>
              <a:rPr lang="en-US" dirty="0"/>
              <a:t>?</a:t>
            </a:r>
          </a:p>
        </p:txBody>
      </p:sp>
      <p:sp>
        <p:nvSpPr>
          <p:cNvPr id="6" name="Rectangle 3"/>
          <p:cNvSpPr txBox="1">
            <a:spLocks noChangeArrowheads="1"/>
          </p:cNvSpPr>
          <p:nvPr/>
        </p:nvSpPr>
        <p:spPr>
          <a:xfrm>
            <a:off x="228600" y="3810000"/>
            <a:ext cx="8915400" cy="23622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42950" indent="-742950">
              <a:buFont typeface="+mj-lt"/>
              <a:buAutoNum type="alphaLcPeriod"/>
            </a:pPr>
            <a:r>
              <a:rPr lang="en-US" sz="4000" dirty="0">
                <a:solidFill>
                  <a:srgbClr val="000000"/>
                </a:solidFill>
              </a:rPr>
              <a:t>polar bonds, nonpolar molecule</a:t>
            </a:r>
          </a:p>
          <a:p>
            <a:pPr marL="742950" indent="-742950">
              <a:buFont typeface="+mj-lt"/>
              <a:buAutoNum type="alphaLcPeriod"/>
            </a:pPr>
            <a:r>
              <a:rPr lang="en-US" sz="4000" dirty="0" smtClean="0">
                <a:solidFill>
                  <a:srgbClr val="000000"/>
                </a:solidFill>
              </a:rPr>
              <a:t>nonpolar </a:t>
            </a:r>
            <a:r>
              <a:rPr lang="en-US" sz="4000" dirty="0">
                <a:solidFill>
                  <a:srgbClr val="000000"/>
                </a:solidFill>
              </a:rPr>
              <a:t>bonds, nonpolar molecule</a:t>
            </a:r>
          </a:p>
          <a:p>
            <a:pPr marL="742950" indent="-742950">
              <a:buFont typeface="+mj-lt"/>
              <a:buAutoNum type="alphaLcPeriod"/>
            </a:pPr>
            <a:r>
              <a:rPr lang="en-US" sz="4000" dirty="0">
                <a:solidFill>
                  <a:srgbClr val="000000"/>
                </a:solidFill>
              </a:rPr>
              <a:t>polar bonds, </a:t>
            </a:r>
            <a:r>
              <a:rPr lang="en-US" sz="4000" dirty="0" smtClean="0">
                <a:solidFill>
                  <a:srgbClr val="000000"/>
                </a:solidFill>
              </a:rPr>
              <a:t>polar </a:t>
            </a:r>
            <a:r>
              <a:rPr lang="en-US" sz="4000" dirty="0">
                <a:solidFill>
                  <a:srgbClr val="000000"/>
                </a:solidFill>
              </a:rPr>
              <a:t>molecule</a:t>
            </a:r>
          </a:p>
          <a:p>
            <a:pPr marL="742950" indent="-742950">
              <a:buFont typeface="+mj-lt"/>
              <a:buAutoNum type="alphaLcPeriod"/>
            </a:pPr>
            <a:r>
              <a:rPr lang="en-US" sz="4000" dirty="0">
                <a:solidFill>
                  <a:srgbClr val="000000"/>
                </a:solidFill>
              </a:rPr>
              <a:t>nonpolar </a:t>
            </a:r>
            <a:r>
              <a:rPr lang="en-US" sz="4000" dirty="0" smtClean="0">
                <a:solidFill>
                  <a:srgbClr val="000000"/>
                </a:solidFill>
              </a:rPr>
              <a:t>bonds, polar </a:t>
            </a:r>
            <a:r>
              <a:rPr lang="en-US" sz="4000" dirty="0">
                <a:solidFill>
                  <a:srgbClr val="000000"/>
                </a:solidFill>
              </a:rPr>
              <a:t>molecule</a:t>
            </a:r>
          </a:p>
          <a:p>
            <a:pPr marL="0" indent="0">
              <a:buClr>
                <a:schemeClr val="accent2"/>
              </a:buClr>
              <a:buFont typeface="Arial" pitchFamily="34" charset="0"/>
              <a:buNone/>
            </a:pPr>
            <a:endParaRPr lang="en-US" sz="4400" baseline="-25000" dirty="0">
              <a:solidFill>
                <a:srgbClr val="000000"/>
              </a:solidFill>
            </a:endParaRPr>
          </a:p>
        </p:txBody>
      </p:sp>
      <p:sp>
        <p:nvSpPr>
          <p:cNvPr id="7" name="Rectangle 6"/>
          <p:cNvSpPr/>
          <p:nvPr/>
        </p:nvSpPr>
        <p:spPr>
          <a:xfrm>
            <a:off x="152400" y="4876800"/>
            <a:ext cx="72390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Screen Shot 2014-11-04 at 6.07.4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400" y="838200"/>
            <a:ext cx="3492500" cy="2374900"/>
          </a:xfrm>
          <a:prstGeom prst="rect">
            <a:avLst/>
          </a:prstGeom>
        </p:spPr>
      </p:pic>
      <p:pic>
        <p:nvPicPr>
          <p:cNvPr id="3" name="Picture 2"/>
          <p:cNvPicPr>
            <a:picLocks noChangeAspect="1"/>
          </p:cNvPicPr>
          <p:nvPr/>
        </p:nvPicPr>
        <p:blipFill>
          <a:blip r:embed="rId4"/>
          <a:stretch>
            <a:fillRect/>
          </a:stretch>
        </p:blipFill>
        <p:spPr>
          <a:xfrm>
            <a:off x="145524" y="6121677"/>
            <a:ext cx="8998476" cy="719390"/>
          </a:xfrm>
          <a:prstGeom prst="rect">
            <a:avLst/>
          </a:prstGeom>
        </p:spPr>
      </p:pic>
    </p:spTree>
    <p:extLst>
      <p:ext uri="{BB962C8B-B14F-4D97-AF65-F5344CB8AC3E}">
        <p14:creationId xmlns:p14="http://schemas.microsoft.com/office/powerpoint/2010/main" val="2503741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1782" y="1143001"/>
            <a:ext cx="8534400" cy="4944534"/>
          </a:xfrm>
        </p:spPr>
        <p:txBody>
          <a:bodyPr/>
          <a:lstStyle/>
          <a:p>
            <a:pPr marL="0" indent="0">
              <a:buNone/>
            </a:pPr>
            <a:r>
              <a:rPr lang="en-US" dirty="0" smtClean="0">
                <a:latin typeface="+mj-lt"/>
                <a:cs typeface="Arial" pitchFamily="34" charset="0"/>
              </a:rPr>
              <a:t>Which of the following molecules are polar?</a:t>
            </a:r>
          </a:p>
          <a:p>
            <a:pPr marL="0" indent="0">
              <a:buNone/>
            </a:pPr>
            <a:endParaRPr lang="en-US" sz="2000" dirty="0">
              <a:latin typeface="Arial" pitchFamily="34" charset="0"/>
              <a:cs typeface="Arial" pitchFamily="34" charset="0"/>
            </a:endParaRPr>
          </a:p>
          <a:p>
            <a:pPr marL="514350" indent="-514350">
              <a:buAutoNum type="alphaLcPeriod"/>
            </a:pPr>
            <a:r>
              <a:rPr lang="en-US" dirty="0" smtClean="0">
                <a:latin typeface="Cambria"/>
                <a:cs typeface="Cambria"/>
              </a:rPr>
              <a:t>CF</a:t>
            </a:r>
            <a:r>
              <a:rPr lang="en-US" baseline="-25000" dirty="0" smtClean="0">
                <a:latin typeface="Cambria"/>
                <a:cs typeface="Cambria"/>
              </a:rPr>
              <a:t>4</a:t>
            </a:r>
          </a:p>
          <a:p>
            <a:pPr marL="514350" indent="-514350">
              <a:buAutoNum type="alphaLcPeriod"/>
            </a:pPr>
            <a:r>
              <a:rPr lang="en-US" dirty="0" smtClean="0">
                <a:latin typeface="Cambria"/>
                <a:cs typeface="Cambria"/>
              </a:rPr>
              <a:t>CH</a:t>
            </a:r>
            <a:r>
              <a:rPr lang="en-US" baseline="-25000" dirty="0">
                <a:latin typeface="Cambria"/>
                <a:cs typeface="Cambria"/>
              </a:rPr>
              <a:t>3</a:t>
            </a:r>
            <a:r>
              <a:rPr lang="en-US" dirty="0" smtClean="0">
                <a:latin typeface="Cambria"/>
                <a:cs typeface="Cambria"/>
              </a:rPr>
              <a:t>F</a:t>
            </a:r>
          </a:p>
          <a:p>
            <a:pPr marL="514350" indent="-514350">
              <a:buAutoNum type="alphaLcPeriod" startAt="3"/>
            </a:pPr>
            <a:r>
              <a:rPr lang="en-US" dirty="0" smtClean="0">
                <a:latin typeface="Cambria"/>
                <a:cs typeface="Cambria"/>
              </a:rPr>
              <a:t>CH</a:t>
            </a:r>
            <a:r>
              <a:rPr lang="en-US" baseline="-25000" dirty="0" smtClean="0">
                <a:latin typeface="Cambria"/>
                <a:cs typeface="Cambria"/>
              </a:rPr>
              <a:t>2</a:t>
            </a:r>
            <a:r>
              <a:rPr lang="en-US" dirty="0" smtClean="0">
                <a:latin typeface="Cambria"/>
                <a:cs typeface="Cambria"/>
              </a:rPr>
              <a:t>F</a:t>
            </a:r>
            <a:r>
              <a:rPr lang="en-US" baseline="-25000" dirty="0" smtClean="0">
                <a:latin typeface="Cambria"/>
                <a:cs typeface="Cambria"/>
              </a:rPr>
              <a:t>2</a:t>
            </a:r>
          </a:p>
          <a:p>
            <a:pPr marL="514350" indent="-514350">
              <a:buAutoNum type="alphaLcPeriod" startAt="3"/>
            </a:pPr>
            <a:r>
              <a:rPr lang="en-US" dirty="0">
                <a:latin typeface="Cambria"/>
                <a:cs typeface="Cambria"/>
              </a:rPr>
              <a:t>Both (a)</a:t>
            </a:r>
            <a:r>
              <a:rPr lang="en-US" dirty="0" smtClean="0">
                <a:latin typeface="Cambria"/>
                <a:cs typeface="Cambria"/>
              </a:rPr>
              <a:t> and (b)</a:t>
            </a:r>
          </a:p>
          <a:p>
            <a:pPr marL="514350" indent="-514350">
              <a:buAutoNum type="alphaLcPeriod" startAt="4"/>
            </a:pPr>
            <a:r>
              <a:rPr lang="en-US" dirty="0" smtClean="0">
                <a:latin typeface="Cambria"/>
                <a:cs typeface="Cambria"/>
              </a:rPr>
              <a:t>Both (b) and (c)</a:t>
            </a:r>
          </a:p>
        </p:txBody>
      </p:sp>
      <p:sp>
        <p:nvSpPr>
          <p:cNvPr id="9" name="Rectangle 8"/>
          <p:cNvSpPr/>
          <p:nvPr/>
        </p:nvSpPr>
        <p:spPr>
          <a:xfrm>
            <a:off x="401782" y="4495800"/>
            <a:ext cx="3713018"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20124" y="6104467"/>
            <a:ext cx="8998476" cy="719390"/>
          </a:xfrm>
          <a:prstGeom prst="rect">
            <a:avLst/>
          </a:prstGeom>
        </p:spPr>
      </p:pic>
    </p:spTree>
    <p:extLst>
      <p:ext uri="{BB962C8B-B14F-4D97-AF65-F5344CB8AC3E}">
        <p14:creationId xmlns:p14="http://schemas.microsoft.com/office/powerpoint/2010/main" val="995298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621</Words>
  <Application>Microsoft Office PowerPoint</Application>
  <PresentationFormat>On-screen Show (4:3)</PresentationFormat>
  <Paragraphs>69</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Office Theme</vt:lpstr>
      <vt:lpstr>Clicker Questions for  Molecule Polarity</vt:lpstr>
      <vt:lpstr>Which is the best description for this bond?</vt:lpstr>
      <vt:lpstr>The molecule shown would be described as:</vt:lpstr>
      <vt:lpstr> The molecule shown would be described with</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Nabilah Rontu Carlon</dc:creator>
  <cp:lastModifiedBy>Rachael Mayfield</cp:lastModifiedBy>
  <cp:revision>125</cp:revision>
  <cp:lastPrinted>2013-12-06T16:23:54Z</cp:lastPrinted>
  <dcterms:created xsi:type="dcterms:W3CDTF">2012-12-07T16:39:15Z</dcterms:created>
  <dcterms:modified xsi:type="dcterms:W3CDTF">2019-01-07T11:51:39Z</dcterms:modified>
</cp:coreProperties>
</file>