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1" r:id="rId3"/>
    <p:sldMasterId id="2147483718" r:id="rId4"/>
    <p:sldMasterId id="2147483730" r:id="rId5"/>
    <p:sldMasterId id="2147483742" r:id="rId6"/>
  </p:sldMasterIdLst>
  <p:notesMasterIdLst>
    <p:notesMasterId r:id="rId43"/>
  </p:notesMasterIdLst>
  <p:sldIdLst>
    <p:sldId id="294" r:id="rId7"/>
    <p:sldId id="295" r:id="rId8"/>
    <p:sldId id="280" r:id="rId9"/>
    <p:sldId id="284" r:id="rId10"/>
    <p:sldId id="281" r:id="rId11"/>
    <p:sldId id="282" r:id="rId12"/>
    <p:sldId id="286" r:id="rId13"/>
    <p:sldId id="269" r:id="rId14"/>
    <p:sldId id="260" r:id="rId15"/>
    <p:sldId id="261" r:id="rId16"/>
    <p:sldId id="276" r:id="rId17"/>
    <p:sldId id="290" r:id="rId18"/>
    <p:sldId id="291" r:id="rId19"/>
    <p:sldId id="292" r:id="rId20"/>
    <p:sldId id="293" r:id="rId21"/>
    <p:sldId id="296" r:id="rId22"/>
    <p:sldId id="287" r:id="rId23"/>
    <p:sldId id="279" r:id="rId24"/>
    <p:sldId id="288" r:id="rId25"/>
    <p:sldId id="289" r:id="rId26"/>
    <p:sldId id="277" r:id="rId27"/>
    <p:sldId id="278" r:id="rId28"/>
    <p:sldId id="262" r:id="rId29"/>
    <p:sldId id="263" r:id="rId30"/>
    <p:sldId id="264" r:id="rId31"/>
    <p:sldId id="265" r:id="rId32"/>
    <p:sldId id="266" r:id="rId33"/>
    <p:sldId id="267" r:id="rId34"/>
    <p:sldId id="270" r:id="rId35"/>
    <p:sldId id="271" r:id="rId36"/>
    <p:sldId id="268" r:id="rId37"/>
    <p:sldId id="256" r:id="rId38"/>
    <p:sldId id="259" r:id="rId39"/>
    <p:sldId id="273" r:id="rId40"/>
    <p:sldId id="274" r:id="rId41"/>
    <p:sldId id="285" r:id="rId42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7" d="100"/>
          <a:sy n="157" d="100"/>
        </p:scale>
        <p:origin x="1900" y="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98CEB-09D6-4B73-B579-94185FCA1FAF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732C9-5E87-40EE-A322-D95315328E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441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Interphase </a:t>
            </a:r>
            <a:r>
              <a:rPr lang="de-DE" dirty="0" err="1"/>
              <a:t>lasts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12-24 </a:t>
            </a:r>
            <a:r>
              <a:rPr lang="de-DE" dirty="0" err="1"/>
              <a:t>hours</a:t>
            </a:r>
            <a:r>
              <a:rPr lang="de-DE" dirty="0"/>
              <a:t>.</a:t>
            </a:r>
          </a:p>
          <a:p>
            <a:r>
              <a:rPr lang="de-DE" dirty="0" err="1"/>
              <a:t>Mitosis</a:t>
            </a:r>
            <a:r>
              <a:rPr lang="de-DE" dirty="0"/>
              <a:t> – </a:t>
            </a:r>
            <a:r>
              <a:rPr lang="de-DE" dirty="0" err="1"/>
              <a:t>cell</a:t>
            </a:r>
            <a:r>
              <a:rPr lang="de-DE" dirty="0"/>
              <a:t> </a:t>
            </a:r>
            <a:r>
              <a:rPr lang="de-DE" dirty="0" err="1"/>
              <a:t>growth</a:t>
            </a:r>
            <a:r>
              <a:rPr lang="de-DE" baseline="0" dirty="0"/>
              <a:t>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protein</a:t>
            </a:r>
            <a:r>
              <a:rPr lang="de-DE" baseline="0" dirty="0"/>
              <a:t> </a:t>
            </a:r>
            <a:r>
              <a:rPr lang="de-DE" baseline="0" dirty="0" err="1"/>
              <a:t>production</a:t>
            </a:r>
            <a:r>
              <a:rPr lang="de-DE" baseline="0" dirty="0"/>
              <a:t> </a:t>
            </a:r>
            <a:r>
              <a:rPr lang="de-DE" baseline="0" dirty="0" err="1"/>
              <a:t>stops</a:t>
            </a:r>
            <a:r>
              <a:rPr lang="de-DE" baseline="0" dirty="0"/>
              <a:t>.</a:t>
            </a:r>
          </a:p>
          <a:p>
            <a:r>
              <a:rPr lang="de-DE" baseline="0" dirty="0"/>
              <a:t>Lasts </a:t>
            </a:r>
            <a:r>
              <a:rPr lang="de-DE" baseline="0" dirty="0" err="1"/>
              <a:t>only</a:t>
            </a:r>
            <a:r>
              <a:rPr lang="de-DE" baseline="0" dirty="0"/>
              <a:t> 1-2 </a:t>
            </a:r>
            <a:r>
              <a:rPr lang="de-DE" baseline="0" dirty="0" err="1"/>
              <a:t>hours</a:t>
            </a:r>
            <a:r>
              <a:rPr lang="de-DE" baseline="0"/>
              <a:t>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7FF49-A4D0-4C46-ABB5-DD7F2C49C9B7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256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Interphase </a:t>
            </a:r>
            <a:r>
              <a:rPr lang="de-DE" dirty="0" err="1"/>
              <a:t>lasts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12-24 </a:t>
            </a:r>
            <a:r>
              <a:rPr lang="de-DE" dirty="0" err="1"/>
              <a:t>hours</a:t>
            </a:r>
            <a:r>
              <a:rPr lang="de-DE" dirty="0"/>
              <a:t>.</a:t>
            </a:r>
          </a:p>
          <a:p>
            <a:r>
              <a:rPr lang="de-DE" dirty="0" err="1"/>
              <a:t>Mitosis</a:t>
            </a:r>
            <a:r>
              <a:rPr lang="de-DE" dirty="0"/>
              <a:t> – </a:t>
            </a:r>
            <a:r>
              <a:rPr lang="de-DE" dirty="0" err="1"/>
              <a:t>cell</a:t>
            </a:r>
            <a:r>
              <a:rPr lang="de-DE" dirty="0"/>
              <a:t> </a:t>
            </a:r>
            <a:r>
              <a:rPr lang="de-DE" dirty="0" err="1"/>
              <a:t>growth</a:t>
            </a:r>
            <a:r>
              <a:rPr lang="de-DE" baseline="0" dirty="0"/>
              <a:t>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protein</a:t>
            </a:r>
            <a:r>
              <a:rPr lang="de-DE" baseline="0" dirty="0"/>
              <a:t> </a:t>
            </a:r>
            <a:r>
              <a:rPr lang="de-DE" baseline="0" dirty="0" err="1"/>
              <a:t>production</a:t>
            </a:r>
            <a:r>
              <a:rPr lang="de-DE" baseline="0" dirty="0"/>
              <a:t> </a:t>
            </a:r>
            <a:r>
              <a:rPr lang="de-DE" baseline="0" dirty="0" err="1"/>
              <a:t>stops</a:t>
            </a:r>
            <a:r>
              <a:rPr lang="de-DE" baseline="0" dirty="0"/>
              <a:t>.</a:t>
            </a:r>
          </a:p>
          <a:p>
            <a:r>
              <a:rPr lang="de-DE" baseline="0" dirty="0"/>
              <a:t>Lasts </a:t>
            </a:r>
            <a:r>
              <a:rPr lang="de-DE" baseline="0" dirty="0" err="1"/>
              <a:t>only</a:t>
            </a:r>
            <a:r>
              <a:rPr lang="de-DE" baseline="0" dirty="0"/>
              <a:t> 1-2 </a:t>
            </a:r>
            <a:r>
              <a:rPr lang="de-DE" baseline="0" dirty="0" err="1"/>
              <a:t>hours</a:t>
            </a:r>
            <a:r>
              <a:rPr lang="de-DE" baseline="0"/>
              <a:t>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7FF49-A4D0-4C46-ABB5-DD7F2C49C9B7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960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145E-78EA-4390-8D8D-272C0B0CC6A1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C0CD0-1094-4253-92CA-5F1A8FDEFE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126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145E-78EA-4390-8D8D-272C0B0CC6A1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C0CD0-1094-4253-92CA-5F1A8FDEFE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40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145E-78EA-4390-8D8D-272C0B0CC6A1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C0CD0-1094-4253-92CA-5F1A8FDEFE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192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42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5E0-0BA8-4919-BEC7-11A1D1441484}" type="datetimeFigureOut">
              <a:rPr lang="de-DE" smtClean="0"/>
              <a:t>26.09.2018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29ED-CCB7-496F-B39A-8135A91795D4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5792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5E0-0BA8-4919-BEC7-11A1D1441484}" type="datetimeFigureOut">
              <a:rPr lang="de-DE" smtClean="0"/>
              <a:t>26.09.2018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29ED-CCB7-496F-B39A-8135A91795D4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4643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71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5E0-0BA8-4919-BEC7-11A1D1441484}" type="datetimeFigureOut">
              <a:rPr lang="de-DE" smtClean="0"/>
              <a:t>26.09.2018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29ED-CCB7-496F-B39A-8135A91795D4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4623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2" y="2160589"/>
            <a:ext cx="3138026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5E0-0BA8-4919-BEC7-11A1D1441484}" type="datetimeFigureOut">
              <a:rPr lang="de-DE" smtClean="0"/>
              <a:t>26.09.2018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29ED-CCB7-496F-B39A-8135A91795D4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9003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13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13" y="2737254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9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92" y="2737254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5E0-0BA8-4919-BEC7-11A1D1441484}" type="datetimeFigureOut">
              <a:rPr lang="de-DE" smtClean="0"/>
              <a:t>26.09.2018</a:t>
            </a:fld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29ED-CCB7-496F-B39A-8135A91795D4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9497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5E0-0BA8-4919-BEC7-11A1D1441484}" type="datetimeFigureOut">
              <a:rPr lang="de-DE" smtClean="0"/>
              <a:t>26.09.2018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29ED-CCB7-496F-B39A-8135A91795D4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7754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5E0-0BA8-4919-BEC7-11A1D1441484}" type="datetimeFigureOut">
              <a:rPr lang="de-DE" smtClean="0"/>
              <a:t>26.09.2018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29ED-CCB7-496F-B39A-8135A91795D4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67123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8" y="514933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5E0-0BA8-4919-BEC7-11A1D1441484}" type="datetimeFigureOut">
              <a:rPr lang="de-DE" smtClean="0"/>
              <a:t>26.09.2018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29ED-CCB7-496F-B39A-8135A91795D4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4302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145E-78EA-4390-8D8D-272C0B0CC6A1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C0CD0-1094-4253-92CA-5F1A8FDEFE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3386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2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5E0-0BA8-4919-BEC7-11A1D1441484}" type="datetimeFigureOut">
              <a:rPr lang="de-DE" smtClean="0"/>
              <a:t>26.09.2018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29ED-CCB7-496F-B39A-8135A91795D4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34866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5E0-0BA8-4919-BEC7-11A1D1441484}" type="datetimeFigureOut">
              <a:rPr lang="de-DE" smtClean="0"/>
              <a:t>26.09.2018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29ED-CCB7-496F-B39A-8135A91795D4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3239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4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5E0-0BA8-4919-BEC7-11A1D1441484}" type="datetimeFigureOut">
              <a:rPr lang="de-DE" smtClean="0"/>
              <a:t>26.09.2018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29ED-CCB7-496F-B39A-8135A91795D4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9950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5E0-0BA8-4919-BEC7-11A1D1441484}" type="datetimeFigureOut">
              <a:rPr lang="de-DE" smtClean="0"/>
              <a:t>26.09.2018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29ED-CCB7-496F-B39A-8135A91795D4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91865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4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5E0-0BA8-4919-BEC7-11A1D1441484}" type="datetimeFigureOut">
              <a:rPr lang="de-DE" smtClean="0"/>
              <a:t>26.09.2018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29ED-CCB7-496F-B39A-8135A91795D4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5044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5E0-0BA8-4919-BEC7-11A1D1441484}" type="datetimeFigureOut">
              <a:rPr lang="de-DE" smtClean="0"/>
              <a:t>26.09.2018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29ED-CCB7-496F-B39A-8135A91795D4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49832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5E0-0BA8-4919-BEC7-11A1D1441484}" type="datetimeFigureOut">
              <a:rPr lang="de-DE" smtClean="0"/>
              <a:t>26.09.2018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29ED-CCB7-496F-B39A-8135A91795D4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64269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9" y="609608"/>
            <a:ext cx="978557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5" y="609600"/>
            <a:ext cx="5295113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5E0-0BA8-4919-BEC7-11A1D1441484}" type="datetimeFigureOut">
              <a:rPr lang="de-DE" smtClean="0"/>
              <a:t>26.09.2018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29ED-CCB7-496F-B39A-8135A91795D4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09620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5" y="2514601"/>
            <a:ext cx="668654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5" y="477739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5E0-0BA8-4919-BEC7-11A1D1441484}" type="datetimeFigureOut">
              <a:rPr lang="de-DE" smtClean="0"/>
              <a:t>26.09.2018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reeform 6"/>
          <p:cNvSpPr/>
          <p:nvPr/>
        </p:nvSpPr>
        <p:spPr bwMode="auto">
          <a:xfrm>
            <a:off x="2" y="432382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5" y="4529551"/>
            <a:ext cx="584825" cy="365125"/>
          </a:xfrm>
        </p:spPr>
        <p:txBody>
          <a:bodyPr/>
          <a:lstStyle/>
          <a:p>
            <a:fld id="{F42F29ED-CCB7-496F-B39A-8135A91795D4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5325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9" y="624110"/>
            <a:ext cx="6683765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5E0-0BA8-4919-BEC7-11A1D1441484}" type="datetimeFigureOut">
              <a:rPr lang="de-DE" smtClean="0"/>
              <a:t>26.09.2018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29ED-CCB7-496F-B39A-8135A91795D4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3875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145E-78EA-4390-8D8D-272C0B0CC6A1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C0CD0-1094-4253-92CA-5F1A8FDEFE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9915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5" y="2058750"/>
            <a:ext cx="668654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5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5E0-0BA8-4919-BEC7-11A1D1441484}" type="datetimeFigureOut">
              <a:rPr lang="de-DE" smtClean="0"/>
              <a:t>26.09.2018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5" y="3244150"/>
            <a:ext cx="584825" cy="365125"/>
          </a:xfrm>
        </p:spPr>
        <p:txBody>
          <a:bodyPr/>
          <a:lstStyle/>
          <a:p>
            <a:fld id="{F42F29ED-CCB7-496F-B39A-8135A91795D4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64279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5E0-0BA8-4919-BEC7-11A1D1441484}" type="datetimeFigureOut">
              <a:rPr lang="de-DE" smtClean="0"/>
              <a:t>26.09.2018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5" y="787785"/>
            <a:ext cx="584825" cy="365125"/>
          </a:xfrm>
        </p:spPr>
        <p:txBody>
          <a:bodyPr/>
          <a:lstStyle/>
          <a:p>
            <a:fld id="{F42F29ED-CCB7-496F-B39A-8135A91795D4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34539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1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7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5E0-0BA8-4919-BEC7-11A1D1441484}" type="datetimeFigureOut">
              <a:rPr lang="de-DE" smtClean="0"/>
              <a:t>26.09.2018</a:t>
            </a:fld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5" y="787785"/>
            <a:ext cx="584825" cy="365125"/>
          </a:xfrm>
        </p:spPr>
        <p:txBody>
          <a:bodyPr/>
          <a:lstStyle/>
          <a:p>
            <a:fld id="{F42F29ED-CCB7-496F-B39A-8135A91795D4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78593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5E0-0BA8-4919-BEC7-11A1D1441484}" type="datetimeFigureOut">
              <a:rPr lang="de-DE" smtClean="0"/>
              <a:t>26.09.2018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29ED-CCB7-496F-B39A-8135A91795D4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42751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5E0-0BA8-4919-BEC7-11A1D1441484}" type="datetimeFigureOut">
              <a:rPr lang="de-DE" smtClean="0"/>
              <a:t>26.09.2018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29ED-CCB7-496F-B39A-8135A91795D4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15662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5" y="446088"/>
            <a:ext cx="26288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9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5" y="1598613"/>
            <a:ext cx="26288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5E0-0BA8-4919-BEC7-11A1D1441484}" type="datetimeFigureOut">
              <a:rPr lang="de-DE" smtClean="0"/>
              <a:t>26.09.2018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29ED-CCB7-496F-B39A-8135A91795D4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03939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5E0-0BA8-4919-BEC7-11A1D1441484}" type="datetimeFigureOut">
              <a:rPr lang="de-DE" smtClean="0"/>
              <a:t>26.09.2018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3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5" y="4983098"/>
            <a:ext cx="584825" cy="365125"/>
          </a:xfrm>
        </p:spPr>
        <p:txBody>
          <a:bodyPr/>
          <a:lstStyle/>
          <a:p>
            <a:fld id="{F42F29ED-CCB7-496F-B39A-8135A91795D4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5046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5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5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5E0-0BA8-4919-BEC7-11A1D1441484}" type="datetimeFigureOut">
              <a:rPr lang="de-DE" smtClean="0"/>
              <a:t>26.09.2018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5" y="3244150"/>
            <a:ext cx="584825" cy="365125"/>
          </a:xfrm>
        </p:spPr>
        <p:txBody>
          <a:bodyPr/>
          <a:lstStyle/>
          <a:p>
            <a:fld id="{F42F29ED-CCB7-496F-B39A-8135A91795D4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75069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7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60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5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5E0-0BA8-4919-BEC7-11A1D1441484}" type="datetimeFigureOut">
              <a:rPr lang="de-DE" smtClean="0"/>
              <a:t>26.09.2018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5" y="3244150"/>
            <a:ext cx="584825" cy="365125"/>
          </a:xfrm>
        </p:spPr>
        <p:txBody>
          <a:bodyPr/>
          <a:lstStyle/>
          <a:p>
            <a:fld id="{F42F29ED-CCB7-496F-B39A-8135A91795D4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50919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3"/>
            <a:ext cx="668655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5E0-0BA8-4919-BEC7-11A1D1441484}" type="datetimeFigureOut">
              <a:rPr lang="de-DE" smtClean="0"/>
              <a:t>26.09.2018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3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5" y="4983098"/>
            <a:ext cx="584825" cy="365125"/>
          </a:xfrm>
        </p:spPr>
        <p:txBody>
          <a:bodyPr/>
          <a:lstStyle/>
          <a:p>
            <a:fld id="{F42F29ED-CCB7-496F-B39A-8135A91795D4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8677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145E-78EA-4390-8D8D-272C0B0CC6A1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C0CD0-1094-4253-92CA-5F1A8FDEFE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5109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7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5E0-0BA8-4919-BEC7-11A1D1441484}" type="datetimeFigureOut">
              <a:rPr lang="de-DE" smtClean="0"/>
              <a:t>26.09.2018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3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5" y="4983098"/>
            <a:ext cx="584825" cy="365125"/>
          </a:xfrm>
        </p:spPr>
        <p:txBody>
          <a:bodyPr/>
          <a:lstStyle/>
          <a:p>
            <a:fld id="{F42F29ED-CCB7-496F-B39A-8135A91795D4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33433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5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5E0-0BA8-4919-BEC7-11A1D1441484}" type="datetimeFigureOut">
              <a:rPr lang="de-DE" smtClean="0"/>
              <a:t>26.09.2018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3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5" y="4983098"/>
            <a:ext cx="584825" cy="365125"/>
          </a:xfrm>
        </p:spPr>
        <p:txBody>
          <a:bodyPr/>
          <a:lstStyle/>
          <a:p>
            <a:fld id="{F42F29ED-CCB7-496F-B39A-8135A91795D4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27115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5E0-0BA8-4919-BEC7-11A1D1441484}" type="datetimeFigureOut">
              <a:rPr lang="de-DE" smtClean="0"/>
              <a:t>26.09.2018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29ED-CCB7-496F-B39A-8135A91795D4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03717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14" y="627416"/>
            <a:ext cx="16557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16"/>
            <a:ext cx="485775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5E0-0BA8-4919-BEC7-11A1D1441484}" type="datetimeFigureOut">
              <a:rPr lang="de-DE" smtClean="0"/>
              <a:t>26.09.2018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29ED-CCB7-496F-B39A-8135A91795D4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02424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5E0-0BA8-4919-BEC7-11A1D1441484}" type="datetimeFigureOut">
              <a:rPr lang="de-DE" smtClean="0"/>
              <a:t>26.09.2018</a:t>
            </a:fld>
            <a:endParaRPr lang="de-DE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29ED-CCB7-496F-B39A-8135A91795D4}" type="slidenum">
              <a:rPr lang="de-DE" smtClean="0"/>
              <a:t>‹#›</a:t>
            </a:fld>
            <a:endParaRPr lang="de-D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5E0-0BA8-4919-BEC7-11A1D1441484}" type="datetimeFigureOut">
              <a:rPr lang="de-DE" smtClean="0"/>
              <a:t>26.09.2018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29ED-CCB7-496F-B39A-8135A91795D4}" type="slidenum">
              <a:rPr lang="de-DE" smtClean="0"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5E0-0BA8-4919-BEC7-11A1D1441484}" type="datetimeFigureOut">
              <a:rPr lang="de-DE" smtClean="0"/>
              <a:t>26.09.2018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29ED-CCB7-496F-B39A-8135A91795D4}" type="slidenum">
              <a:rPr lang="de-DE" smtClean="0"/>
              <a:t>‹#›</a:t>
            </a:fld>
            <a:endParaRPr lang="de-D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5E0-0BA8-4919-BEC7-11A1D1441484}" type="datetimeFigureOut">
              <a:rPr lang="de-DE" smtClean="0"/>
              <a:t>26.09.2018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29ED-CCB7-496F-B39A-8135A91795D4}" type="slidenum">
              <a:rPr lang="de-DE" smtClean="0"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2" y="1859771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5E0-0BA8-4919-BEC7-11A1D1441484}" type="datetimeFigureOut">
              <a:rPr lang="de-DE" smtClean="0"/>
              <a:t>26.09.2018</a:t>
            </a:fld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29ED-CCB7-496F-B39A-8135A91795D4}" type="slidenum">
              <a:rPr lang="de-DE" smtClean="0"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5E0-0BA8-4919-BEC7-11A1D1441484}" type="datetimeFigureOut">
              <a:rPr lang="de-DE" smtClean="0"/>
              <a:t>26.09.2018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29ED-CCB7-496F-B39A-8135A91795D4}" type="slidenum">
              <a:rPr lang="de-DE" smtClean="0"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145E-78EA-4390-8D8D-272C0B0CC6A1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C0CD0-1094-4253-92CA-5F1A8FDEFE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4662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5E0-0BA8-4919-BEC7-11A1D1441484}" type="datetimeFigureOut">
              <a:rPr lang="de-DE" smtClean="0"/>
              <a:t>26.09.2018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29ED-CCB7-496F-B39A-8135A91795D4}" type="slidenum">
              <a:rPr lang="de-DE" smtClean="0"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5E0-0BA8-4919-BEC7-11A1D1441484}" type="datetimeFigureOut">
              <a:rPr lang="de-DE" smtClean="0"/>
              <a:t>26.09.2018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29ED-CCB7-496F-B39A-8135A91795D4}" type="slidenum">
              <a:rPr lang="de-DE" smtClean="0"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9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5E0-0BA8-4919-BEC7-11A1D1441484}" type="datetimeFigureOut">
              <a:rPr lang="de-DE" smtClean="0"/>
              <a:t>26.09.2018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64"/>
            <a:ext cx="609600" cy="365125"/>
          </a:xfrm>
        </p:spPr>
        <p:txBody>
          <a:bodyPr/>
          <a:lstStyle/>
          <a:p>
            <a:fld id="{F42F29ED-CCB7-496F-B39A-8135A91795D4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39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5E0-0BA8-4919-BEC7-11A1D1441484}" type="datetimeFigureOut">
              <a:rPr lang="de-DE" smtClean="0"/>
              <a:t>26.09.2018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29ED-CCB7-496F-B39A-8135A91795D4}" type="slidenum">
              <a:rPr lang="de-DE" smtClean="0"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5E0-0BA8-4919-BEC7-11A1D1441484}" type="datetimeFigureOut">
              <a:rPr lang="de-DE" smtClean="0"/>
              <a:t>26.09.2018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29ED-CCB7-496F-B39A-8135A91795D4}" type="slidenum">
              <a:rPr lang="de-DE" smtClean="0"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2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9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8" y="2470939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5E0-0BA8-4919-BEC7-11A1D1441484}" type="datetimeFigureOut">
              <a:rPr lang="de-DE" smtClean="0"/>
              <a:t>26.09.2018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29ED-CCB7-496F-B39A-8135A91795D4}" type="slidenum">
              <a:rPr lang="de-DE" smtClean="0"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5E0-0BA8-4919-BEC7-11A1D1441484}" type="datetimeFigureOut">
              <a:rPr lang="de-DE" smtClean="0"/>
              <a:t>26.09.2018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29ED-CCB7-496F-B39A-8135A91795D4}" type="slidenum">
              <a:rPr lang="de-DE" smtClean="0"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2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51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5E0-0BA8-4919-BEC7-11A1D1441484}" type="datetimeFigureOut">
              <a:rPr lang="de-DE" smtClean="0"/>
              <a:t>26.09.2018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29ED-CCB7-496F-B39A-8135A91795D4}" type="slidenum">
              <a:rPr lang="de-DE" smtClean="0"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5E0-0BA8-4919-BEC7-11A1D1441484}" type="datetimeFigureOut">
              <a:rPr lang="de-DE" smtClean="0"/>
              <a:t>26.09.2018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29ED-CCB7-496F-B39A-8135A91795D4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5E0-0BA8-4919-BEC7-11A1D1441484}" type="datetimeFigureOut">
              <a:rPr lang="de-DE" smtClean="0"/>
              <a:t>26.09.2018</a:t>
            </a:fld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29ED-CCB7-496F-B39A-8135A91795D4}" type="slidenum">
              <a:rPr lang="de-DE" smtClean="0"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145E-78EA-4390-8D8D-272C0B0CC6A1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C0CD0-1094-4253-92CA-5F1A8FDEFE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6810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5E0-0BA8-4919-BEC7-11A1D1441484}" type="datetimeFigureOut">
              <a:rPr lang="de-DE" smtClean="0"/>
              <a:t>26.09.2018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29ED-CCB7-496F-B39A-8135A91795D4}" type="slidenum">
              <a:rPr lang="de-DE" smtClean="0"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5E0-0BA8-4919-BEC7-11A1D1441484}" type="datetimeFigureOut">
              <a:rPr lang="de-DE" smtClean="0"/>
              <a:t>26.09.2018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29ED-CCB7-496F-B39A-8135A91795D4}" type="slidenum">
              <a:rPr lang="de-DE" smtClean="0"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2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17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9" y="2618926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5E0-0BA8-4919-BEC7-11A1D1441484}" type="datetimeFigureOut">
              <a:rPr lang="de-DE" smtClean="0"/>
              <a:t>26.09.2018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2F29ED-CCB7-496F-B39A-8135A91795D4}" type="slidenum">
              <a:rPr lang="de-DE" smtClean="0"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7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2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86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5E0-0BA8-4919-BEC7-11A1D1441484}" type="datetimeFigureOut">
              <a:rPr lang="de-DE" smtClean="0"/>
              <a:t>26.09.2018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29ED-CCB7-496F-B39A-8135A91795D4}" type="slidenum">
              <a:rPr lang="de-DE" smtClean="0"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5E0-0BA8-4919-BEC7-11A1D1441484}" type="datetimeFigureOut">
              <a:rPr lang="de-DE" smtClean="0"/>
              <a:t>26.09.2018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29ED-CCB7-496F-B39A-8135A91795D4}" type="slidenum">
              <a:rPr lang="de-DE" smtClean="0"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5E0-0BA8-4919-BEC7-11A1D1441484}" type="datetimeFigureOut">
              <a:rPr lang="de-DE" smtClean="0"/>
              <a:t>26.09.2018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29ED-CCB7-496F-B39A-8135A91795D4}" type="slidenum">
              <a:rPr lang="de-DE" smtClean="0"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2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9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8" y="2470939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5E0-0BA8-4919-BEC7-11A1D1441484}" type="datetimeFigureOut">
              <a:rPr lang="de-DE" smtClean="0"/>
              <a:t>26.09.2018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29ED-CCB7-496F-B39A-8135A91795D4}" type="slidenum">
              <a:rPr lang="de-DE" smtClean="0"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5E0-0BA8-4919-BEC7-11A1D1441484}" type="datetimeFigureOut">
              <a:rPr lang="de-DE" smtClean="0"/>
              <a:t>26.09.2018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29ED-CCB7-496F-B39A-8135A91795D4}" type="slidenum">
              <a:rPr lang="de-DE" smtClean="0"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2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51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5E0-0BA8-4919-BEC7-11A1D1441484}" type="datetimeFigureOut">
              <a:rPr lang="de-DE" smtClean="0"/>
              <a:t>26.09.2018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29ED-CCB7-496F-B39A-8135A91795D4}" type="slidenum">
              <a:rPr lang="de-DE" smtClean="0"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5E0-0BA8-4919-BEC7-11A1D1441484}" type="datetimeFigureOut">
              <a:rPr lang="de-DE" smtClean="0"/>
              <a:t>26.09.2018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29ED-CCB7-496F-B39A-8135A91795D4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145E-78EA-4390-8D8D-272C0B0CC6A1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C0CD0-1094-4253-92CA-5F1A8FDEFE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489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5E0-0BA8-4919-BEC7-11A1D1441484}" type="datetimeFigureOut">
              <a:rPr lang="de-DE" smtClean="0"/>
              <a:t>26.09.2018</a:t>
            </a:fld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29ED-CCB7-496F-B39A-8135A91795D4}" type="slidenum">
              <a:rPr lang="de-DE" smtClean="0"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5E0-0BA8-4919-BEC7-11A1D1441484}" type="datetimeFigureOut">
              <a:rPr lang="de-DE" smtClean="0"/>
              <a:t>26.09.2018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29ED-CCB7-496F-B39A-8135A91795D4}" type="slidenum">
              <a:rPr lang="de-DE" smtClean="0"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5E0-0BA8-4919-BEC7-11A1D1441484}" type="datetimeFigureOut">
              <a:rPr lang="de-DE" smtClean="0"/>
              <a:t>26.09.2018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29ED-CCB7-496F-B39A-8135A91795D4}" type="slidenum">
              <a:rPr lang="de-DE" smtClean="0"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2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17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9" y="2618926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5E0-0BA8-4919-BEC7-11A1D1441484}" type="datetimeFigureOut">
              <a:rPr lang="de-DE" smtClean="0"/>
              <a:t>26.09.2018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2F29ED-CCB7-496F-B39A-8135A91795D4}" type="slidenum">
              <a:rPr lang="de-DE" smtClean="0"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7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2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86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5E0-0BA8-4919-BEC7-11A1D1441484}" type="datetimeFigureOut">
              <a:rPr lang="de-DE" smtClean="0"/>
              <a:t>26.09.2018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29ED-CCB7-496F-B39A-8135A91795D4}" type="slidenum">
              <a:rPr lang="de-DE" smtClean="0"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5E0-0BA8-4919-BEC7-11A1D1441484}" type="datetimeFigureOut">
              <a:rPr lang="de-DE" smtClean="0"/>
              <a:t>26.09.2018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29ED-CCB7-496F-B39A-8135A91795D4}" type="slidenum">
              <a:rPr lang="de-DE" smtClean="0"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5E0-0BA8-4919-BEC7-11A1D1441484}" type="datetimeFigureOut">
              <a:rPr lang="de-DE" smtClean="0"/>
              <a:t>26.09.2018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29ED-CCB7-496F-B39A-8135A91795D4}" type="slidenum">
              <a:rPr lang="de-DE" smtClean="0"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145E-78EA-4390-8D8D-272C0B0CC6A1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C0CD0-1094-4253-92CA-5F1A8FDEFE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743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145E-78EA-4390-8D8D-272C0B0CC6A1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C0CD0-1094-4253-92CA-5F1A8FDEFE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204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4145E-78EA-4390-8D8D-272C0B0CC6A1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C0CD0-1094-4253-92CA-5F1A8FDEFE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33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9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635E0-0BA8-4919-BEC7-11A1D1441484}" type="datetimeFigureOut">
              <a:rPr lang="de-DE" smtClean="0"/>
              <a:t>26.09.2018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9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9" y="6041369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42F29ED-CCB7-496F-B39A-8135A91795D4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556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8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635E0-0BA8-4919-BEC7-11A1D1441484}" type="datetimeFigureOut">
              <a:rPr lang="de-DE" smtClean="0"/>
              <a:t>26.09.2018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4" y="6135817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4" y="787785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42F29ED-CCB7-496F-B39A-8135A91795D4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15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54635E0-0BA8-4919-BEC7-11A1D1441484}" type="datetimeFigureOut">
              <a:rPr lang="de-DE" smtClean="0"/>
              <a:t>26.09.2018</a:t>
            </a:fld>
            <a:endParaRPr lang="de-DE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6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6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42F29ED-CCB7-496F-B39A-8135A91795D4}" type="slidenum">
              <a:rPr lang="de-DE" smtClean="0"/>
              <a:t>‹#›</a:t>
            </a:fld>
            <a:endParaRPr lang="de-DE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1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304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40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54635E0-0BA8-4919-BEC7-11A1D1441484}" type="datetimeFigureOut">
              <a:rPr lang="de-DE" smtClean="0"/>
              <a:t>26.09.2018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42F29ED-CCB7-496F-B39A-8135A91795D4}" type="slidenum">
              <a:rPr lang="de-DE" smtClean="0"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1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304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40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54635E0-0BA8-4919-BEC7-11A1D1441484}" type="datetimeFigureOut">
              <a:rPr lang="de-DE" smtClean="0"/>
              <a:t>26.09.2018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42F29ED-CCB7-496F-B39A-8135A91795D4}" type="slidenum">
              <a:rPr lang="de-DE" smtClean="0"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litebiology.com/mitosis" TargetMode="External"/><Relationship Id="rId2" Type="http://schemas.openxmlformats.org/officeDocument/2006/relationships/hyperlink" Target="http://litebiology.com/interphase" TargetMode="Externa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3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Wvh1dPx5vs" TargetMode="Externa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jweinmann.files.wordpress.com/2010/02/nucleus.jpg?w=432&amp;h=2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45561"/>
            <a:ext cx="4991181" cy="332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NA and histone proteins are packaged into structures called chromosome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257" y="3563389"/>
            <a:ext cx="3951108" cy="316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92080" y="6381328"/>
            <a:ext cx="2342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Source : </a:t>
            </a:r>
            <a:r>
              <a:rPr lang="de-DE" sz="1200" dirty="0" err="1"/>
              <a:t>Genetics</a:t>
            </a:r>
            <a:r>
              <a:rPr lang="de-DE" sz="1200" dirty="0"/>
              <a:t> Home Reference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34003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uring DNA replication, each strand of the original molecule acts as a template for the synthesis of a new, complementary DNA stran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781" y="980728"/>
            <a:ext cx="1905000" cy="47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6212" y="6093296"/>
            <a:ext cx="5355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Source :http://publications.nigms.nih.gov/</a:t>
            </a:r>
            <a:r>
              <a:rPr lang="de-DE" sz="1200" dirty="0" err="1"/>
              <a:t>thenewgenetics</a:t>
            </a:r>
            <a:r>
              <a:rPr lang="de-DE" sz="1200" dirty="0"/>
              <a:t>/chapter1.html#c1</a:t>
            </a:r>
          </a:p>
          <a:p>
            <a:r>
              <a:rPr lang="en-GB" sz="1200" dirty="0"/>
              <a:t>http://www.yourgenome.org/teachers/origami.shtml</a:t>
            </a:r>
          </a:p>
        </p:txBody>
      </p:sp>
      <p:pic>
        <p:nvPicPr>
          <p:cNvPr id="2052" name="Picture 4" descr="The long, stringy DNA that makes up genes is spooled within chromosomes inside the nucleus of a cell. (Note that a gene would actually be a much longer stretch of DNA than what is shown here.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12776"/>
            <a:ext cx="3333750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261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romosomess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8760"/>
            <a:ext cx="5085865" cy="439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4860032" y="3068960"/>
            <a:ext cx="79208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652120" y="2843644"/>
            <a:ext cx="158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latin typeface="Bodoni MT Black" panose="02070A03080606020203" pitchFamily="18" charset="0"/>
              </a:rPr>
              <a:t>kinetochore</a:t>
            </a:r>
            <a:endParaRPr lang="en-GB" dirty="0">
              <a:latin typeface="Bodoni MT Black" panose="02070A030806060202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6237312"/>
            <a:ext cx="3785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Source :http://y12hb.wordpress.com/ </a:t>
            </a:r>
            <a:endParaRPr lang="en-GB" dirty="0"/>
          </a:p>
        </p:txBody>
      </p:sp>
      <p:pic>
        <p:nvPicPr>
          <p:cNvPr id="2" name="Picture 2" descr="http://www.livescience.com/images/i/000/030/435/original/chromosomes_top-image.jpg?1346173817?interpolation=lanczos-none&amp;downsize=*:14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388" y="-27384"/>
            <a:ext cx="259228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hromosomes, chromatids, sister chromatids, homolog chromosomes and centrome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157798"/>
            <a:ext cx="304800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024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45C4E-3399-4D90-9929-3F439ECE2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Chromatin vs chromatid vs chromosome.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4A56B7-227F-4C9C-888F-DDAF4E785C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88840"/>
            <a:ext cx="4114800" cy="26162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5C0CB9-9BD2-407C-8AFF-02634AAA2B2B}"/>
              </a:ext>
            </a:extLst>
          </p:cNvPr>
          <p:cNvSpPr txBox="1"/>
          <p:nvPr/>
        </p:nvSpPr>
        <p:spPr>
          <a:xfrm>
            <a:off x="6732240" y="2780928"/>
            <a:ext cx="2079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46 chromosomes</a:t>
            </a:r>
          </a:p>
        </p:txBody>
      </p:sp>
    </p:spTree>
    <p:extLst>
      <p:ext uri="{BB962C8B-B14F-4D97-AF65-F5344CB8AC3E}">
        <p14:creationId xmlns:p14="http://schemas.microsoft.com/office/powerpoint/2010/main" val="3809553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3ACD48-8E80-46B4-AF12-428F2C2A8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052736"/>
            <a:ext cx="5760640" cy="28803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2600C4-C51B-469D-8832-C5652535D74A}"/>
              </a:ext>
            </a:extLst>
          </p:cNvPr>
          <p:cNvSpPr txBox="1"/>
          <p:nvPr/>
        </p:nvSpPr>
        <p:spPr>
          <a:xfrm>
            <a:off x="2411760" y="4941168"/>
            <a:ext cx="5767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Dna</a:t>
            </a:r>
            <a:r>
              <a:rPr lang="en-GB" dirty="0"/>
              <a:t> protein complex which is made up of </a:t>
            </a:r>
          </a:p>
          <a:p>
            <a:r>
              <a:rPr lang="en-GB" dirty="0"/>
              <a:t>DNA wrapped around by proteins called histones.</a:t>
            </a:r>
          </a:p>
        </p:txBody>
      </p:sp>
    </p:spTree>
    <p:extLst>
      <p:ext uri="{BB962C8B-B14F-4D97-AF65-F5344CB8AC3E}">
        <p14:creationId xmlns:p14="http://schemas.microsoft.com/office/powerpoint/2010/main" val="4142616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8C0665-D5C3-44B4-B625-854F47CE3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733020"/>
            <a:ext cx="4713312" cy="45247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F3B437-F53C-4031-A7F1-DECD625954FA}"/>
              </a:ext>
            </a:extLst>
          </p:cNvPr>
          <p:cNvSpPr txBox="1"/>
          <p:nvPr/>
        </p:nvSpPr>
        <p:spPr>
          <a:xfrm>
            <a:off x="1259632" y="5445224"/>
            <a:ext cx="75168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At the beginning of the S phase of a cell division, the DNA </a:t>
            </a:r>
          </a:p>
          <a:p>
            <a:r>
              <a:rPr lang="en-GB" dirty="0"/>
              <a:t>replicates and produces two identical copies which are held</a:t>
            </a:r>
          </a:p>
          <a:p>
            <a:r>
              <a:rPr lang="en-GB" dirty="0"/>
              <a:t>together by the centromere. This X structure is called a sister</a:t>
            </a:r>
          </a:p>
          <a:p>
            <a:r>
              <a:rPr lang="en-GB" dirty="0"/>
              <a:t>chromatid pair. Chromatid is a condensed version of a chromatin.</a:t>
            </a:r>
          </a:p>
        </p:txBody>
      </p:sp>
    </p:spTree>
    <p:extLst>
      <p:ext uri="{BB962C8B-B14F-4D97-AF65-F5344CB8AC3E}">
        <p14:creationId xmlns:p14="http://schemas.microsoft.com/office/powerpoint/2010/main" val="378808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3A2A2B-DB2E-4948-A2DB-8346EB6E29DD}"/>
              </a:ext>
            </a:extLst>
          </p:cNvPr>
          <p:cNvSpPr/>
          <p:nvPr/>
        </p:nvSpPr>
        <p:spPr>
          <a:xfrm>
            <a:off x="1763688" y="836712"/>
            <a:ext cx="64807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Chromosomes can be found in 3 forms: thread-like chromatin (during G1 of </a:t>
            </a:r>
            <a:r>
              <a:rPr lang="en-GB" dirty="0">
                <a:hlinkClick r:id="rId2"/>
              </a:rPr>
              <a:t>interphase</a:t>
            </a:r>
            <a:r>
              <a:rPr lang="en-GB" dirty="0"/>
              <a:t>), thread-like sister chromatids (during S-phase of </a:t>
            </a:r>
            <a:r>
              <a:rPr lang="en-GB" dirty="0">
                <a:hlinkClick r:id="rId2"/>
              </a:rPr>
              <a:t>interphase</a:t>
            </a:r>
            <a:r>
              <a:rPr lang="en-GB" dirty="0"/>
              <a:t>) and the condensed, visible form (during </a:t>
            </a:r>
            <a:r>
              <a:rPr lang="en-GB" dirty="0">
                <a:hlinkClick r:id="rId3"/>
              </a:rPr>
              <a:t>mitosis</a:t>
            </a:r>
            <a:r>
              <a:rPr lang="en-GB" dirty="0"/>
              <a:t>).</a:t>
            </a:r>
          </a:p>
          <a:p>
            <a:endParaRPr lang="en-GB" dirty="0"/>
          </a:p>
          <a:p>
            <a:r>
              <a:rPr lang="en-GB" dirty="0"/>
              <a:t>Source : </a:t>
            </a:r>
            <a:r>
              <a:rPr lang="en-GB" sz="1200" dirty="0"/>
              <a:t>http://www.litebiology.com/2010/04/difference-chromatin-chromatid-chromosome.html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0F9882-4A75-40A2-9D5E-659FF5C7FA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115532"/>
            <a:ext cx="3898404" cy="374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487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RLmouse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518457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5589240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 </a:t>
            </a:r>
            <a:r>
              <a:rPr lang="de-DE" sz="2800" dirty="0"/>
              <a:t> 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843808" y="513546"/>
            <a:ext cx="2857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err="1">
                <a:latin typeface="Arial Black" panose="020B0A04020102020204" pitchFamily="34" charset="0"/>
              </a:rPr>
              <a:t>Cell</a:t>
            </a:r>
            <a:r>
              <a:rPr lang="de-DE" sz="3600" dirty="0">
                <a:latin typeface="Arial Black" panose="020B0A04020102020204" pitchFamily="34" charset="0"/>
              </a:rPr>
              <a:t> Cycle </a:t>
            </a:r>
            <a:endParaRPr lang="en-GB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123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39752" y="459103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/>
              <a:t>The genetic purpose of mitosis is to produce two daughter cells that are genetically identical to the parent cell.</a:t>
            </a:r>
          </a:p>
          <a:p>
            <a:r>
              <a:rPr lang="de-DE" b="1" dirty="0" err="1"/>
              <a:t>Reasons</a:t>
            </a:r>
            <a:r>
              <a:rPr lang="de-DE" b="1" dirty="0"/>
              <a:t> </a:t>
            </a:r>
            <a:r>
              <a:rPr lang="de-DE" b="1" dirty="0" err="1"/>
              <a:t>for</a:t>
            </a:r>
            <a:r>
              <a:rPr lang="de-DE" b="1" dirty="0"/>
              <a:t> </a:t>
            </a:r>
            <a:r>
              <a:rPr lang="de-DE" b="1" dirty="0" err="1"/>
              <a:t>mitosis</a:t>
            </a:r>
            <a:r>
              <a:rPr lang="de-DE" b="1" dirty="0"/>
              <a:t> – </a:t>
            </a:r>
            <a:r>
              <a:rPr lang="de-DE" b="1" dirty="0" err="1"/>
              <a:t>growth</a:t>
            </a:r>
            <a:r>
              <a:rPr lang="de-DE" b="1" dirty="0"/>
              <a:t>, </a:t>
            </a:r>
            <a:r>
              <a:rPr lang="de-DE" b="1" dirty="0" err="1"/>
              <a:t>regeneration</a:t>
            </a:r>
            <a:r>
              <a:rPr lang="de-DE" b="1" dirty="0"/>
              <a:t>/</a:t>
            </a:r>
            <a:r>
              <a:rPr lang="de-DE" b="1" dirty="0" err="1"/>
              <a:t>healing</a:t>
            </a:r>
            <a:r>
              <a:rPr lang="de-DE" b="1" dirty="0"/>
              <a:t> and </a:t>
            </a:r>
            <a:r>
              <a:rPr lang="de-DE" b="1" dirty="0" err="1"/>
              <a:t>replacement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dead</a:t>
            </a:r>
            <a:r>
              <a:rPr lang="de-DE" b="1" dirty="0"/>
              <a:t> </a:t>
            </a:r>
            <a:r>
              <a:rPr lang="de-DE" b="1" dirty="0" err="1"/>
              <a:t>cells</a:t>
            </a:r>
            <a:r>
              <a:rPr lang="de-DE" b="1" dirty="0"/>
              <a:t>. Problems </a:t>
            </a:r>
            <a:r>
              <a:rPr lang="de-DE" b="1" dirty="0" err="1"/>
              <a:t>with</a:t>
            </a:r>
            <a:r>
              <a:rPr lang="de-DE" b="1" dirty="0"/>
              <a:t> </a:t>
            </a:r>
            <a:r>
              <a:rPr lang="de-DE" b="1" dirty="0" err="1"/>
              <a:t>this</a:t>
            </a:r>
            <a:r>
              <a:rPr lang="de-DE" b="1" dirty="0"/>
              <a:t> </a:t>
            </a:r>
            <a:r>
              <a:rPr lang="de-DE" b="1" dirty="0" err="1"/>
              <a:t>process</a:t>
            </a:r>
            <a:r>
              <a:rPr lang="de-DE" b="1" dirty="0"/>
              <a:t> </a:t>
            </a:r>
            <a:r>
              <a:rPr lang="de-DE" b="1" dirty="0" err="1"/>
              <a:t>can</a:t>
            </a:r>
            <a:r>
              <a:rPr lang="de-DE" b="1" dirty="0"/>
              <a:t> </a:t>
            </a:r>
            <a:r>
              <a:rPr lang="de-DE" b="1" dirty="0" err="1"/>
              <a:t>seriously</a:t>
            </a:r>
            <a:r>
              <a:rPr lang="de-DE" b="1" dirty="0"/>
              <a:t> </a:t>
            </a:r>
            <a:r>
              <a:rPr lang="de-DE" b="1" dirty="0" err="1"/>
              <a:t>damage</a:t>
            </a:r>
            <a:r>
              <a:rPr lang="de-DE" b="1" dirty="0"/>
              <a:t> </a:t>
            </a:r>
            <a:r>
              <a:rPr lang="de-DE" b="1" dirty="0" err="1"/>
              <a:t>or</a:t>
            </a:r>
            <a:r>
              <a:rPr lang="de-DE" b="1" dirty="0"/>
              <a:t> kill </a:t>
            </a:r>
            <a:r>
              <a:rPr lang="de-DE" b="1" dirty="0" err="1"/>
              <a:t>cells</a:t>
            </a:r>
            <a:r>
              <a:rPr lang="de-DE" b="1" dirty="0"/>
              <a:t>.</a:t>
            </a:r>
            <a:endParaRPr lang="en-GB" dirty="0"/>
          </a:p>
        </p:txBody>
      </p:sp>
      <p:pic>
        <p:nvPicPr>
          <p:cNvPr id="2050" name="Picture 2" descr="http://www.howitworksdaily.com/wp-content/uploads/2012/05/Mito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544" y="476672"/>
            <a:ext cx="4262841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3768" y="90808"/>
            <a:ext cx="3656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 Black" panose="020B0A04020102020204" pitchFamily="34" charset="0"/>
              </a:rPr>
              <a:t>WALT know what mitosis is</a:t>
            </a:r>
          </a:p>
        </p:txBody>
      </p:sp>
    </p:spTree>
    <p:extLst>
      <p:ext uri="{BB962C8B-B14F-4D97-AF65-F5344CB8AC3E}">
        <p14:creationId xmlns:p14="http://schemas.microsoft.com/office/powerpoint/2010/main" val="1481685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kinetochore is the multi-protein structure in which microtubule spindle fibers engage chromosomes to align and separate them equally between daughter cells during cell division.(Image courtesy of Nogales group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72" y="642738"/>
            <a:ext cx="6399712" cy="458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5877272"/>
            <a:ext cx="2738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Source : </a:t>
            </a:r>
            <a:r>
              <a:rPr lang="en-GB" dirty="0"/>
              <a:t>newscenter.lbl.gov</a:t>
            </a:r>
          </a:p>
        </p:txBody>
      </p:sp>
    </p:spTree>
    <p:extLst>
      <p:ext uri="{BB962C8B-B14F-4D97-AF65-F5344CB8AC3E}">
        <p14:creationId xmlns:p14="http://schemas.microsoft.com/office/powerpoint/2010/main" val="3944160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235657"/>
            <a:ext cx="619432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Task : </a:t>
            </a:r>
          </a:p>
          <a:p>
            <a:r>
              <a:rPr lang="en-GB" dirty="0"/>
              <a:t>Draw the 5 diagrams on a blank A4 paper.</a:t>
            </a:r>
          </a:p>
          <a:p>
            <a:r>
              <a:rPr lang="en-GB" dirty="0"/>
              <a:t>Read the text and follow the instructions given to you.</a:t>
            </a:r>
          </a:p>
          <a:p>
            <a:r>
              <a:rPr lang="en-GB" dirty="0"/>
              <a:t>Hand in your work.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 descr="Meiosis Memm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48880"/>
            <a:ext cx="7181381" cy="237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613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romosomess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8760"/>
            <a:ext cx="5085865" cy="439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4860032" y="3068960"/>
            <a:ext cx="79208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652120" y="2843644"/>
            <a:ext cx="158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latin typeface="Bodoni MT Black" panose="02070A03080606020203" pitchFamily="18" charset="0"/>
              </a:rPr>
              <a:t>kinetochore</a:t>
            </a:r>
            <a:endParaRPr lang="en-GB" dirty="0">
              <a:latin typeface="Bodoni MT Black" panose="02070A030806060202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6237312"/>
            <a:ext cx="3785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Source :http://y12hb.wordpress.com/ </a:t>
            </a:r>
            <a:endParaRPr lang="en-GB" dirty="0"/>
          </a:p>
        </p:txBody>
      </p:sp>
      <p:pic>
        <p:nvPicPr>
          <p:cNvPr id="2" name="Picture 2" descr="http://www.livescience.com/images/i/000/030/435/original/chromosomes_top-image.jpg?1346173817?interpolation=lanczos-none&amp;downsize=*:14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388" y="-27384"/>
            <a:ext cx="259228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hromosomes, chromatids, sister chromatids, homolog chromosomes and centrome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157798"/>
            <a:ext cx="304800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489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lt.astate.edu/mhuss/mitosi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7995691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805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nternal structure of the cell during mito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248952"/>
            <a:ext cx="7989831" cy="498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20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linkpublishing.com/mit_animsk_inter_2chr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96752"/>
            <a:ext cx="565507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091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Viewing mitosis in onion root tips!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124744"/>
            <a:ext cx="1847081" cy="523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Conector recto de flecha"/>
          <p:cNvCxnSpPr/>
          <p:nvPr/>
        </p:nvCxnSpPr>
        <p:spPr>
          <a:xfrm>
            <a:off x="2699792" y="6165304"/>
            <a:ext cx="1440160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82390" y="355335"/>
            <a:ext cx="63780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err="1"/>
              <a:t>Using</a:t>
            </a:r>
            <a:r>
              <a:rPr lang="de-DE" sz="3200" dirty="0"/>
              <a:t> </a:t>
            </a:r>
            <a:r>
              <a:rPr lang="de-DE" sz="3200" dirty="0" err="1"/>
              <a:t>onion</a:t>
            </a:r>
            <a:r>
              <a:rPr lang="de-DE" sz="3200" dirty="0"/>
              <a:t> </a:t>
            </a:r>
            <a:r>
              <a:rPr lang="de-DE" sz="3200" dirty="0" err="1"/>
              <a:t>root</a:t>
            </a:r>
            <a:r>
              <a:rPr lang="de-DE" sz="3200" dirty="0"/>
              <a:t> </a:t>
            </a:r>
            <a:r>
              <a:rPr lang="de-DE" sz="3200" dirty="0" err="1"/>
              <a:t>cells</a:t>
            </a:r>
            <a:r>
              <a:rPr lang="de-DE" sz="3200" dirty="0"/>
              <a:t> </a:t>
            </a:r>
            <a:r>
              <a:rPr lang="de-DE" sz="3200" dirty="0" err="1"/>
              <a:t>to</a:t>
            </a:r>
            <a:r>
              <a:rPr lang="de-DE" sz="3200" dirty="0"/>
              <a:t> </a:t>
            </a:r>
            <a:r>
              <a:rPr lang="de-DE" sz="3200" dirty="0" err="1"/>
              <a:t>view</a:t>
            </a:r>
            <a:r>
              <a:rPr lang="de-DE" sz="3200" dirty="0"/>
              <a:t> </a:t>
            </a:r>
            <a:r>
              <a:rPr lang="de-DE" sz="3200" dirty="0" err="1"/>
              <a:t>mitosis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26062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7854" y="260648"/>
            <a:ext cx="2439357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4860032" y="1844824"/>
            <a:ext cx="3995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region</a:t>
            </a:r>
            <a:r>
              <a:rPr lang="de-DE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of</a:t>
            </a:r>
            <a:r>
              <a:rPr lang="de-DE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cell</a:t>
            </a:r>
            <a:r>
              <a:rPr lang="de-DE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elongation</a:t>
            </a:r>
            <a:endParaRPr lang="de-DE" sz="28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328592" y="4365104"/>
            <a:ext cx="3995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>
                <a:latin typeface="Calibri" pitchFamily="34" charset="0"/>
                <a:cs typeface="Calibri" pitchFamily="34" charset="0"/>
              </a:rPr>
              <a:t>region</a:t>
            </a:r>
            <a:r>
              <a:rPr lang="de-DE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de-DE" sz="2800" dirty="0" err="1">
                <a:latin typeface="Calibri" pitchFamily="34" charset="0"/>
                <a:cs typeface="Calibri" pitchFamily="34" charset="0"/>
              </a:rPr>
              <a:t>of</a:t>
            </a:r>
            <a:r>
              <a:rPr lang="de-DE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de-DE" sz="2800" dirty="0" err="1">
                <a:latin typeface="Calibri" pitchFamily="34" charset="0"/>
                <a:cs typeface="Calibri" pitchFamily="34" charset="0"/>
              </a:rPr>
              <a:t>cell</a:t>
            </a:r>
            <a:r>
              <a:rPr lang="de-DE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de-DE" sz="2800" dirty="0" err="1">
                <a:latin typeface="Calibri" pitchFamily="34" charset="0"/>
                <a:cs typeface="Calibri" pitchFamily="34" charset="0"/>
              </a:rPr>
              <a:t>division</a:t>
            </a:r>
            <a:endParaRPr lang="de-DE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427984" y="5805264"/>
            <a:ext cx="3995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protective</a:t>
            </a:r>
            <a:r>
              <a:rPr lang="de-DE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root</a:t>
            </a:r>
            <a:r>
              <a:rPr lang="de-DE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cap</a:t>
            </a:r>
            <a:endParaRPr lang="de-DE" sz="28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0" name="9 Conector recto de flecha"/>
          <p:cNvCxnSpPr>
            <a:stCxn id="8" idx="1"/>
          </p:cNvCxnSpPr>
          <p:nvPr/>
        </p:nvCxnSpPr>
        <p:spPr>
          <a:xfrm flipH="1">
            <a:off x="4716016" y="4626714"/>
            <a:ext cx="612576" cy="2642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Rectángulo"/>
          <p:cNvSpPr/>
          <p:nvPr/>
        </p:nvSpPr>
        <p:spPr>
          <a:xfrm>
            <a:off x="2771800" y="4293096"/>
            <a:ext cx="1944216" cy="100811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627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Viewing mitosis in onion root tips!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6851104" cy="470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Why use onion roots?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easy to grow in large numbers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cells at the tip actively dividing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cells are in stages of mitosis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chromosomes can be stained to make them more easily observable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772816"/>
            <a:ext cx="13430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Conector recto de flecha"/>
          <p:cNvCxnSpPr/>
          <p:nvPr/>
        </p:nvCxnSpPr>
        <p:spPr>
          <a:xfrm>
            <a:off x="6300192" y="5445224"/>
            <a:ext cx="1440160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31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5844" y="-1"/>
            <a:ext cx="3888432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chemeClr val="tx1"/>
                </a:solidFill>
              </a:rPr>
              <a:t>Make</a:t>
            </a:r>
            <a:r>
              <a:rPr lang="de-DE" dirty="0">
                <a:solidFill>
                  <a:schemeClr val="tx1"/>
                </a:solidFill>
              </a:rPr>
              <a:t> a </a:t>
            </a:r>
            <a:r>
              <a:rPr lang="de-DE" dirty="0" err="1">
                <a:solidFill>
                  <a:schemeClr val="tx1"/>
                </a:solidFill>
              </a:rPr>
              <a:t>squash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preparation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cxnSp>
        <p:nvCxnSpPr>
          <p:cNvPr id="5" name="4 Conector recto de flecha"/>
          <p:cNvCxnSpPr/>
          <p:nvPr/>
        </p:nvCxnSpPr>
        <p:spPr>
          <a:xfrm flipH="1">
            <a:off x="4644008" y="4293096"/>
            <a:ext cx="1296144" cy="108012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76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Take a closer look!</a:t>
            </a:r>
          </a:p>
        </p:txBody>
      </p:sp>
    </p:spTree>
    <p:extLst>
      <p:ext uri="{BB962C8B-B14F-4D97-AF65-F5344CB8AC3E}">
        <p14:creationId xmlns:p14="http://schemas.microsoft.com/office/powerpoint/2010/main" val="37513306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zwiebelmito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-27384"/>
            <a:ext cx="9756576" cy="691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74911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icro.magnet.fsu.edu/micro/gallery/mitosis/mitosish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44" y="476672"/>
            <a:ext cx="4657725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98" y="3645024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llium Root Tip Mitos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836712"/>
            <a:ext cx="3419475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679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404663"/>
            <a:ext cx="532859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Arial Black" panose="020B0A04020102020204" pitchFamily="34" charset="0"/>
              </a:rPr>
              <a:t>WALT </a:t>
            </a:r>
            <a:r>
              <a:rPr lang="de-DE" dirty="0" err="1">
                <a:latin typeface="Arial Black" panose="020B0A04020102020204" pitchFamily="34" charset="0"/>
              </a:rPr>
              <a:t>know</a:t>
            </a:r>
            <a:r>
              <a:rPr lang="de-DE" dirty="0">
                <a:latin typeface="Arial Black" panose="020B0A04020102020204" pitchFamily="34" charset="0"/>
              </a:rPr>
              <a:t> </a:t>
            </a:r>
            <a:r>
              <a:rPr lang="de-DE" dirty="0" err="1">
                <a:latin typeface="Arial Black" panose="020B0A04020102020204" pitchFamily="34" charset="0"/>
              </a:rPr>
              <a:t>what</a:t>
            </a:r>
            <a:r>
              <a:rPr lang="de-DE" dirty="0">
                <a:latin typeface="Arial Black" panose="020B0A04020102020204" pitchFamily="34" charset="0"/>
              </a:rPr>
              <a:t> DNA </a:t>
            </a:r>
            <a:r>
              <a:rPr lang="de-DE" dirty="0" err="1">
                <a:latin typeface="Arial Black" panose="020B0A04020102020204" pitchFamily="34" charset="0"/>
              </a:rPr>
              <a:t>is</a:t>
            </a:r>
            <a:endParaRPr lang="de-DE" dirty="0">
              <a:latin typeface="Arial Black" panose="020B0A04020102020204" pitchFamily="34" charset="0"/>
            </a:endParaRPr>
          </a:p>
          <a:p>
            <a:endParaRPr lang="en-GB" dirty="0">
              <a:latin typeface="Arial Black" panose="020B0A04020102020204" pitchFamily="34" charset="0"/>
            </a:endParaRPr>
          </a:p>
          <a:p>
            <a:r>
              <a:rPr lang="en-GB" dirty="0">
                <a:latin typeface="Arial Black" panose="020B0A04020102020204" pitchFamily="34" charset="0"/>
              </a:rPr>
              <a:t>DNA stands for deoxyribonucleic acid. </a:t>
            </a:r>
          </a:p>
          <a:p>
            <a:endParaRPr lang="en-GB" dirty="0">
              <a:latin typeface="Arial Black" panose="020B0A04020102020204" pitchFamily="34" charset="0"/>
            </a:endParaRPr>
          </a:p>
          <a:p>
            <a:r>
              <a:rPr lang="en-GB" b="1" dirty="0">
                <a:latin typeface="Arial Black" panose="020B0A04020102020204" pitchFamily="34" charset="0"/>
              </a:rPr>
              <a:t>What is DNA made of?</a:t>
            </a:r>
            <a:r>
              <a:rPr lang="en-GB" dirty="0">
                <a:latin typeface="Arial Black" panose="020B0A04020102020204" pitchFamily="34" charset="0"/>
              </a:rPr>
              <a:t> </a:t>
            </a:r>
            <a:br>
              <a:rPr lang="en-GB" dirty="0">
                <a:latin typeface="Arial Black" panose="020B0A04020102020204" pitchFamily="34" charset="0"/>
              </a:rPr>
            </a:br>
            <a:br>
              <a:rPr lang="en-GB" dirty="0">
                <a:latin typeface="Arial Black" panose="020B0A04020102020204" pitchFamily="34" charset="0"/>
              </a:rPr>
            </a:br>
            <a:r>
              <a:rPr lang="en-GB" dirty="0">
                <a:latin typeface="Arial Black" panose="020B0A04020102020204" pitchFamily="34" charset="0"/>
              </a:rPr>
              <a:t>DNA is made up of  nucleotides. Each nucleotide consist of a base molecule, a phosphate molecule and a sugar molecule.</a:t>
            </a:r>
          </a:p>
          <a:p>
            <a:r>
              <a:rPr lang="en-GB" dirty="0">
                <a:latin typeface="Arial Black" panose="020B0A04020102020204" pitchFamily="34" charset="0"/>
              </a:rPr>
              <a:t>There are four types of base: </a:t>
            </a:r>
          </a:p>
          <a:p>
            <a:r>
              <a:rPr lang="en-GB" dirty="0">
                <a:latin typeface="Arial Black" panose="020B0A04020102020204" pitchFamily="34" charset="0"/>
              </a:rPr>
              <a:t>A- adenine</a:t>
            </a:r>
          </a:p>
          <a:p>
            <a:r>
              <a:rPr lang="en-GB" dirty="0">
                <a:latin typeface="Arial Black" panose="020B0A04020102020204" pitchFamily="34" charset="0"/>
              </a:rPr>
              <a:t>T- thymine</a:t>
            </a:r>
          </a:p>
          <a:p>
            <a:r>
              <a:rPr lang="en-GB" dirty="0">
                <a:latin typeface="Arial Black" panose="020B0A04020102020204" pitchFamily="34" charset="0"/>
              </a:rPr>
              <a:t>G – guanine</a:t>
            </a:r>
          </a:p>
          <a:p>
            <a:r>
              <a:rPr lang="en-GB" dirty="0">
                <a:latin typeface="Arial Black" panose="020B0A04020102020204" pitchFamily="34" charset="0"/>
              </a:rPr>
              <a:t>C - cytosine</a:t>
            </a:r>
          </a:p>
          <a:p>
            <a:r>
              <a:rPr lang="en-GB" dirty="0">
                <a:latin typeface="Arial Black" panose="020B0A04020102020204" pitchFamily="34" charset="0"/>
              </a:rPr>
              <a:t>They are held together by a  backbone made of phosphate and deoxyribose (sugar). </a:t>
            </a:r>
          </a:p>
          <a:p>
            <a:endParaRPr lang="en-GB" dirty="0">
              <a:latin typeface="Arial Black" panose="020B0A04020102020204" pitchFamily="34" charset="0"/>
            </a:endParaRPr>
          </a:p>
          <a:p>
            <a:r>
              <a:rPr lang="de-DE">
                <a:latin typeface="Arial Black" panose="020B0A04020102020204" pitchFamily="34" charset="0"/>
              </a:rPr>
              <a:t>The </a:t>
            </a:r>
            <a:r>
              <a:rPr lang="de-DE" dirty="0">
                <a:latin typeface="Arial Black" panose="020B0A04020102020204" pitchFamily="34" charset="0"/>
              </a:rPr>
              <a:t>double </a:t>
            </a:r>
            <a:r>
              <a:rPr lang="de-DE" dirty="0" err="1">
                <a:latin typeface="Arial Black" panose="020B0A04020102020204" pitchFamily="34" charset="0"/>
              </a:rPr>
              <a:t>helix</a:t>
            </a:r>
            <a:r>
              <a:rPr lang="de-DE" dirty="0">
                <a:latin typeface="Arial Black" panose="020B0A04020102020204" pitchFamily="34" charset="0"/>
              </a:rPr>
              <a:t> </a:t>
            </a:r>
            <a:r>
              <a:rPr lang="de-DE" dirty="0" err="1">
                <a:latin typeface="Arial Black" panose="020B0A04020102020204" pitchFamily="34" charset="0"/>
              </a:rPr>
              <a:t>structure</a:t>
            </a:r>
            <a:r>
              <a:rPr lang="de-DE" dirty="0">
                <a:latin typeface="Arial Black" panose="020B0A04020102020204" pitchFamily="34" charset="0"/>
              </a:rPr>
              <a:t> was </a:t>
            </a:r>
            <a:r>
              <a:rPr lang="de-DE" dirty="0" err="1">
                <a:latin typeface="Arial Black" panose="020B0A04020102020204" pitchFamily="34" charset="0"/>
              </a:rPr>
              <a:t>discovered</a:t>
            </a:r>
            <a:r>
              <a:rPr lang="de-DE" dirty="0">
                <a:latin typeface="Arial Black" panose="020B0A04020102020204" pitchFamily="34" charset="0"/>
              </a:rPr>
              <a:t> </a:t>
            </a:r>
            <a:r>
              <a:rPr lang="de-DE" dirty="0" err="1">
                <a:latin typeface="Arial Black" panose="020B0A04020102020204" pitchFamily="34" charset="0"/>
              </a:rPr>
              <a:t>by</a:t>
            </a:r>
            <a:r>
              <a:rPr lang="de-DE" dirty="0">
                <a:latin typeface="Arial Black" panose="020B0A04020102020204" pitchFamily="34" charset="0"/>
              </a:rPr>
              <a:t> Watson and Crick in 1953.</a:t>
            </a:r>
            <a:endParaRPr lang="en-GB" dirty="0">
              <a:latin typeface="Arial Black" panose="020B0A04020102020204" pitchFamily="34" charset="0"/>
            </a:endParaRPr>
          </a:p>
        </p:txBody>
      </p:sp>
      <p:pic>
        <p:nvPicPr>
          <p:cNvPr id="1026" name="Picture 2" descr="http://www.ducksters.com/science/biology/DNA_structur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804" y="1556792"/>
            <a:ext cx="3591421" cy="325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2011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lt.astate.edu/mhuss/mitosi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7995691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4982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levelnotes.com/content_images/i76_mitos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0264"/>
            <a:ext cx="9170805" cy="75336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69331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836712"/>
            <a:ext cx="35909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err="1"/>
              <a:t>What</a:t>
            </a:r>
            <a:r>
              <a:rPr lang="de-DE" sz="4000" dirty="0"/>
              <a:t> </a:t>
            </a:r>
            <a:r>
              <a:rPr lang="de-DE" sz="4000" dirty="0" err="1"/>
              <a:t>is</a:t>
            </a:r>
            <a:r>
              <a:rPr lang="de-DE" sz="4000" dirty="0"/>
              <a:t> </a:t>
            </a:r>
            <a:r>
              <a:rPr lang="de-DE" sz="4000" dirty="0" err="1"/>
              <a:t>mitosis</a:t>
            </a:r>
            <a:r>
              <a:rPr lang="de-DE" sz="4000" dirty="0"/>
              <a:t>?</a:t>
            </a:r>
            <a:endParaRPr lang="en-GB" sz="4000" dirty="0"/>
          </a:p>
        </p:txBody>
      </p:sp>
      <p:pic>
        <p:nvPicPr>
          <p:cNvPr id="1026" name="Picture 2" descr="http://academic.brooklyn.cuny.edu/biology/bio4fv/page/molecular%20biology/mito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00808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3338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users\DanielGnoth\Documents\SIS\old\Biology 9\1 - Microscope and mitosis\Pictures Mitosis\150602_115_02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7547"/>
            <a:ext cx="1835382" cy="168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J:\users\DanielGnoth\Documents\SIS\old\Biology 9\1 - Microscope and mitosis\Pictures Mitosis\150602_115_02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64904"/>
            <a:ext cx="1763374" cy="159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:\users\DanielGnoth\Documents\SIS\old\Biology 9\1 - Microscope and mitosis\Pictures Mitosis\150602_115_02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86" y="4509120"/>
            <a:ext cx="1941172" cy="173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J:\users\DanielGnoth\Documents\SIS\old\Biology 9\1 - Microscope and mitosis\Pictures Mitosis\150602_115_02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376" y="307547"/>
            <a:ext cx="1717576" cy="153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:\users\DanielGnoth\Documents\SIS\old\Biology 9\1 - Microscope and mitosis\Pictures Mitosis\150602_115_02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513" y="2564904"/>
            <a:ext cx="1785976" cy="159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J:\users\DanielGnoth\Documents\SIS\old\Biology 9\1 - Microscope and mitosis\Pictures Mitosis\150602_115_02f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4609761"/>
            <a:ext cx="1658424" cy="147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1840" y="1076185"/>
            <a:ext cx="1191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I</a:t>
            </a:r>
            <a:r>
              <a:rPr lang="de-DE" dirty="0"/>
              <a:t>nterphase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203848" y="3140968"/>
            <a:ext cx="1277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P</a:t>
            </a:r>
            <a:r>
              <a:rPr lang="de-DE" dirty="0"/>
              <a:t>rophase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203848" y="5347347"/>
            <a:ext cx="1240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M</a:t>
            </a:r>
            <a:r>
              <a:rPr lang="de-DE" dirty="0"/>
              <a:t>etaphase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164288" y="1148193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A</a:t>
            </a:r>
            <a:r>
              <a:rPr lang="de-DE" dirty="0"/>
              <a:t>naphase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236296" y="3362157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T</a:t>
            </a:r>
            <a:r>
              <a:rPr lang="de-DE" dirty="0"/>
              <a:t>elophase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308304" y="5377820"/>
            <a:ext cx="1236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/>
              <a:t>C</a:t>
            </a:r>
            <a:r>
              <a:rPr lang="de-DE" dirty="0" err="1"/>
              <a:t>ytokinesis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50982" y="6340678"/>
            <a:ext cx="4880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Stages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cell</a:t>
            </a:r>
            <a:r>
              <a:rPr lang="de-DE" dirty="0"/>
              <a:t> </a:t>
            </a:r>
            <a:r>
              <a:rPr lang="de-DE" dirty="0" err="1"/>
              <a:t>cycle</a:t>
            </a:r>
            <a:r>
              <a:rPr lang="de-DE" dirty="0"/>
              <a:t> :  </a:t>
            </a:r>
            <a:r>
              <a:rPr lang="de-DE" b="1" dirty="0"/>
              <a:t>I</a:t>
            </a:r>
            <a:r>
              <a:rPr lang="de-DE" dirty="0"/>
              <a:t> </a:t>
            </a:r>
            <a:r>
              <a:rPr lang="de-DE" b="1" dirty="0" err="1"/>
              <a:t>P</a:t>
            </a:r>
            <a:r>
              <a:rPr lang="de-DE" dirty="0" err="1"/>
              <a:t>ray</a:t>
            </a:r>
            <a:r>
              <a:rPr lang="de-DE" dirty="0"/>
              <a:t> </a:t>
            </a:r>
            <a:r>
              <a:rPr lang="de-DE" b="1" dirty="0" err="1"/>
              <a:t>M</a:t>
            </a:r>
            <a:r>
              <a:rPr lang="de-DE" dirty="0" err="1"/>
              <a:t>ainly</a:t>
            </a:r>
            <a:r>
              <a:rPr lang="de-DE" dirty="0"/>
              <a:t> </a:t>
            </a:r>
            <a:r>
              <a:rPr lang="de-DE" b="1" dirty="0"/>
              <a:t>A</a:t>
            </a:r>
            <a:r>
              <a:rPr lang="de-DE" dirty="0"/>
              <a:t>t </a:t>
            </a:r>
            <a:r>
              <a:rPr lang="de-DE" b="1" dirty="0"/>
              <a:t>T</a:t>
            </a:r>
            <a:r>
              <a:rPr lang="de-DE" dirty="0"/>
              <a:t>he </a:t>
            </a:r>
            <a:r>
              <a:rPr lang="de-DE" b="1" dirty="0"/>
              <a:t>C</a:t>
            </a:r>
            <a:r>
              <a:rPr lang="de-DE" dirty="0"/>
              <a:t>hurch!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85020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513546"/>
            <a:ext cx="741215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/>
              <a:t>Stages in </a:t>
            </a:r>
            <a:r>
              <a:rPr lang="de-DE" sz="3600" b="1" dirty="0" err="1"/>
              <a:t>mitosis</a:t>
            </a:r>
            <a:r>
              <a:rPr lang="de-DE" sz="3600" b="1" dirty="0"/>
              <a:t> : </a:t>
            </a:r>
          </a:p>
          <a:p>
            <a:r>
              <a:rPr lang="de-DE" sz="3600" b="1" dirty="0"/>
              <a:t>Prophase, Metaphase, Anaphase </a:t>
            </a:r>
            <a:r>
              <a:rPr lang="de-DE" sz="3600" b="1" dirty="0" err="1"/>
              <a:t>and</a:t>
            </a:r>
            <a:r>
              <a:rPr lang="de-DE" sz="3600" b="1" dirty="0"/>
              <a:t> </a:t>
            </a:r>
          </a:p>
          <a:p>
            <a:r>
              <a:rPr lang="de-DE" sz="3600" b="1" dirty="0"/>
              <a:t>Telophase</a:t>
            </a:r>
            <a:endParaRPr lang="en-GB" sz="3600" b="1" dirty="0"/>
          </a:p>
        </p:txBody>
      </p:sp>
      <p:pic>
        <p:nvPicPr>
          <p:cNvPr id="3074" name="Picture 2" descr="http://www.accessexcellence.org/RC/VL/GG/images/MITOSI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33549"/>
            <a:ext cx="4286250" cy="512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7954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le:Mitosis schematic diagram-en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48680"/>
            <a:ext cx="65817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7294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Create a class drama based on mitosis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https://www.youtube.com/watch?v=XWvh1dPx5vs</a:t>
            </a:r>
            <a:endParaRPr lang="en-GB" dirty="0"/>
          </a:p>
          <a:p>
            <a:r>
              <a:rPr lang="en-GB" dirty="0"/>
              <a:t>Idea for mitosis drama</a:t>
            </a:r>
          </a:p>
          <a:p>
            <a:r>
              <a:rPr lang="en-GB" dirty="0"/>
              <a:t>Characters needed :</a:t>
            </a:r>
          </a:p>
          <a:p>
            <a:pPr marL="0" indent="0">
              <a:buNone/>
            </a:pPr>
            <a:r>
              <a:rPr lang="en-GB" dirty="0"/>
              <a:t>Nucleus-big cloth</a:t>
            </a:r>
          </a:p>
          <a:p>
            <a:pPr marL="0" indent="0">
              <a:buNone/>
            </a:pPr>
            <a:r>
              <a:rPr lang="en-GB" dirty="0"/>
              <a:t>Cell membrane – kids in dark clothes holding hands</a:t>
            </a:r>
          </a:p>
          <a:p>
            <a:pPr marL="0" indent="0">
              <a:buNone/>
            </a:pPr>
            <a:r>
              <a:rPr lang="en-GB" dirty="0"/>
              <a:t>Chromatid connected by centromeres</a:t>
            </a:r>
          </a:p>
          <a:p>
            <a:pPr marL="0" indent="0">
              <a:buNone/>
            </a:pPr>
            <a:r>
              <a:rPr lang="en-GB" dirty="0"/>
              <a:t>Chromosomes line up in centre as centrioles enter  </a:t>
            </a:r>
          </a:p>
          <a:p>
            <a:pPr marL="0" indent="0">
              <a:buNone/>
            </a:pPr>
            <a:r>
              <a:rPr lang="en-GB" dirty="0"/>
              <a:t>Centrioles with </a:t>
            </a:r>
            <a:r>
              <a:rPr lang="en-GB"/>
              <a:t>same coloured </a:t>
            </a:r>
            <a:r>
              <a:rPr lang="en-GB" dirty="0"/>
              <a:t>jackets that can be taken off to reveal white T-shirt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735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yourgenome.org/sites/default/files/images/illustrations/DNA_double_helix-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03100"/>
            <a:ext cx="4773066" cy="636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23928" y="30692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The bases always pair together in the same way, A with T, C with G.</a:t>
            </a:r>
          </a:p>
        </p:txBody>
      </p:sp>
      <p:sp>
        <p:nvSpPr>
          <p:cNvPr id="5" name="Rectangle 4"/>
          <p:cNvSpPr/>
          <p:nvPr/>
        </p:nvSpPr>
        <p:spPr>
          <a:xfrm>
            <a:off x="4427984" y="39330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The human genome is made of 3.2 billion bases of DNA but other organisms have different genome sizes.</a:t>
            </a:r>
          </a:p>
        </p:txBody>
      </p:sp>
    </p:spTree>
    <p:extLst>
      <p:ext uri="{BB962C8B-B14F-4D97-AF65-F5344CB8AC3E}">
        <p14:creationId xmlns:p14="http://schemas.microsoft.com/office/powerpoint/2010/main" val="95083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6309320"/>
            <a:ext cx="566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Source :https://askabiologist.asu.edu/content/cell-division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1500" y="1196752"/>
            <a:ext cx="9279079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u="sng" dirty="0">
                <a:latin typeface="Arial Black" panose="020B0A04020102020204" pitchFamily="34" charset="0"/>
              </a:rPr>
              <a:t>WALT know what cell cycle is</a:t>
            </a:r>
          </a:p>
          <a:p>
            <a:endParaRPr lang="en-GB" sz="2500" u="sng" dirty="0">
              <a:latin typeface="Arial Black" panose="020B0A04020102020204" pitchFamily="34" charset="0"/>
            </a:endParaRPr>
          </a:p>
          <a:p>
            <a:r>
              <a:rPr lang="en-GB" sz="2500" u="sng" dirty="0">
                <a:latin typeface="Arial Black" panose="020B0A04020102020204" pitchFamily="34" charset="0"/>
              </a:rPr>
              <a:t>Knowledge harvest </a:t>
            </a:r>
            <a:r>
              <a:rPr lang="en-GB" sz="2500" dirty="0">
                <a:latin typeface="Arial Black" panose="020B0A04020102020204" pitchFamily="34" charset="0"/>
              </a:rPr>
              <a:t>:</a:t>
            </a:r>
          </a:p>
          <a:p>
            <a:endParaRPr lang="en-GB" sz="2500" dirty="0">
              <a:latin typeface="Arial Black" panose="020B0A04020102020204" pitchFamily="34" charset="0"/>
            </a:endParaRPr>
          </a:p>
          <a:p>
            <a:endParaRPr lang="en-GB" sz="2500" dirty="0">
              <a:latin typeface="Arial Black" panose="020B0A04020102020204" pitchFamily="34" charset="0"/>
            </a:endParaRPr>
          </a:p>
          <a:p>
            <a:r>
              <a:rPr lang="en-GB" sz="2500" dirty="0">
                <a:latin typeface="Arial Black" panose="020B0A04020102020204" pitchFamily="34" charset="0"/>
              </a:rPr>
              <a:t>Where do cells come from? </a:t>
            </a:r>
          </a:p>
          <a:p>
            <a:r>
              <a:rPr lang="en-GB" sz="2500" dirty="0">
                <a:latin typeface="Arial Black" panose="020B0A04020102020204" pitchFamily="34" charset="0"/>
              </a:rPr>
              <a:t>Why do cells divide?</a:t>
            </a:r>
          </a:p>
          <a:p>
            <a:r>
              <a:rPr lang="en-GB" sz="2500" dirty="0">
                <a:latin typeface="Arial Black" panose="020B0A04020102020204" pitchFamily="34" charset="0"/>
              </a:rPr>
              <a:t>How many cells are there in your body?</a:t>
            </a:r>
          </a:p>
          <a:p>
            <a:r>
              <a:rPr lang="en-GB" sz="2500" dirty="0">
                <a:latin typeface="Arial Black" panose="020B0A04020102020204" pitchFamily="34" charset="0"/>
              </a:rPr>
              <a:t>How do cells know when to divide?</a:t>
            </a:r>
          </a:p>
          <a:p>
            <a:r>
              <a:rPr lang="en-GB" sz="2500" dirty="0">
                <a:latin typeface="Arial Black" panose="020B0A04020102020204" pitchFamily="34" charset="0"/>
              </a:rPr>
              <a:t>How many different types of cell division are there?</a:t>
            </a:r>
          </a:p>
        </p:txBody>
      </p:sp>
    </p:spTree>
    <p:extLst>
      <p:ext uri="{BB962C8B-B14F-4D97-AF65-F5344CB8AC3E}">
        <p14:creationId xmlns:p14="http://schemas.microsoft.com/office/powerpoint/2010/main" val="998278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Cells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000" b="1" dirty="0"/>
              <a:t>Human body</a:t>
            </a:r>
            <a:r>
              <a:rPr lang="en-GB" sz="3000" b="1"/>
              <a:t>: 37 </a:t>
            </a:r>
            <a:r>
              <a:rPr lang="en-GB" sz="3000" b="1" dirty="0"/>
              <a:t>trillion cells </a:t>
            </a:r>
            <a:r>
              <a:rPr lang="en-GB" sz="3000" b="1" i="1" dirty="0"/>
              <a:t>(in German</a:t>
            </a:r>
            <a:r>
              <a:rPr lang="en-GB" sz="3000" b="1" i="1"/>
              <a:t>: 37 </a:t>
            </a:r>
            <a:r>
              <a:rPr lang="en-GB" sz="3000" b="1" i="1" dirty="0" err="1"/>
              <a:t>Billionen</a:t>
            </a:r>
            <a:r>
              <a:rPr lang="en-GB" sz="3000" b="1" i="1" dirty="0"/>
              <a:t>)</a:t>
            </a:r>
          </a:p>
          <a:p>
            <a:r>
              <a:rPr lang="en-GB" sz="3000" b="1" dirty="0"/>
              <a:t>Size: 0,004 mm (~4-5 µm)</a:t>
            </a:r>
          </a:p>
          <a:p>
            <a:r>
              <a:rPr lang="en-GB" sz="3000" b="1" dirty="0"/>
              <a:t>Put in line: 100 times around earth</a:t>
            </a:r>
          </a:p>
          <a:p>
            <a:r>
              <a:rPr lang="en-GB" sz="3000" b="1" dirty="0"/>
              <a:t>Every second: 50 million cell die</a:t>
            </a:r>
          </a:p>
        </p:txBody>
      </p:sp>
    </p:spTree>
    <p:extLst>
      <p:ext uri="{BB962C8B-B14F-4D97-AF65-F5344CB8AC3E}">
        <p14:creationId xmlns:p14="http://schemas.microsoft.com/office/powerpoint/2010/main" val="418800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Cells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56" y="1412776"/>
            <a:ext cx="6686550" cy="3777622"/>
          </a:xfrm>
        </p:spPr>
        <p:txBody>
          <a:bodyPr>
            <a:noAutofit/>
          </a:bodyPr>
          <a:lstStyle/>
          <a:p>
            <a:r>
              <a:rPr lang="en-GB" sz="3000" b="1" dirty="0"/>
              <a:t>Every cell has its own task (hair, liver, heart, muscle, eye...)</a:t>
            </a:r>
          </a:p>
          <a:p>
            <a:endParaRPr lang="en-GB" sz="3000" b="1" dirty="0"/>
          </a:p>
          <a:p>
            <a:pPr>
              <a:buNone/>
            </a:pPr>
            <a:endParaRPr lang="en-GB" sz="3000" b="1" dirty="0"/>
          </a:p>
          <a:p>
            <a:r>
              <a:rPr lang="en-GB" sz="3000" b="1" dirty="0"/>
              <a:t>Life of a cell: </a:t>
            </a:r>
          </a:p>
          <a:p>
            <a:pPr lvl="1"/>
            <a:r>
              <a:rPr lang="en-GB" sz="3000" b="1" dirty="0"/>
              <a:t>lip: 2 weeks</a:t>
            </a:r>
          </a:p>
          <a:p>
            <a:pPr lvl="1"/>
            <a:r>
              <a:rPr lang="en-GB" sz="3000" b="1" dirty="0"/>
              <a:t>liver: 8 month</a:t>
            </a:r>
          </a:p>
          <a:p>
            <a:r>
              <a:rPr lang="en-GB" sz="3000" b="1" dirty="0"/>
              <a:t>Biggest human cell: female egg cell (0,12mm)</a:t>
            </a:r>
          </a:p>
          <a:p>
            <a:endParaRPr lang="en-GB" sz="3000" b="1" dirty="0"/>
          </a:p>
          <a:p>
            <a:r>
              <a:rPr lang="en-GB" sz="3000" b="1" dirty="0"/>
              <a:t>Task : Draw a double ringed circle and label the main parts of a cell cycle.</a:t>
            </a:r>
          </a:p>
        </p:txBody>
      </p:sp>
    </p:spTree>
    <p:extLst>
      <p:ext uri="{BB962C8B-B14F-4D97-AF65-F5344CB8AC3E}">
        <p14:creationId xmlns:p14="http://schemas.microsoft.com/office/powerpoint/2010/main" val="88603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RLmouse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518457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5589240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 </a:t>
            </a:r>
            <a:r>
              <a:rPr lang="de-DE" sz="2800" dirty="0"/>
              <a:t> 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843808" y="513546"/>
            <a:ext cx="2857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err="1">
                <a:latin typeface="Arial Black" panose="020B0A04020102020204" pitchFamily="34" charset="0"/>
              </a:rPr>
              <a:t>Cell</a:t>
            </a:r>
            <a:r>
              <a:rPr lang="de-DE" sz="3600" dirty="0">
                <a:latin typeface="Arial Black" panose="020B0A04020102020204" pitchFamily="34" charset="0"/>
              </a:rPr>
              <a:t> Cycle </a:t>
            </a:r>
            <a:endParaRPr lang="en-GB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556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jweinmann.files.wordpress.com/2010/02/nucleus.jpg?w=432&amp;h=2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45561"/>
            <a:ext cx="4991181" cy="332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NA and histone proteins are packaged into structures called chromosome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257" y="3563389"/>
            <a:ext cx="3951108" cy="316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92080" y="6381328"/>
            <a:ext cx="2342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Source : </a:t>
            </a:r>
            <a:r>
              <a:rPr lang="de-DE" sz="1200" dirty="0" err="1"/>
              <a:t>Genetics</a:t>
            </a:r>
            <a:r>
              <a:rPr lang="de-DE" sz="1200" dirty="0"/>
              <a:t> Home Reference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069886907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Fetzen">
  <a:themeElements>
    <a:clrScheme name="Fetze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etz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etz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0</TotalTime>
  <Words>655</Words>
  <Application>Microsoft Office PowerPoint</Application>
  <PresentationFormat>On-screen Show (4:3)</PresentationFormat>
  <Paragraphs>113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36</vt:i4>
      </vt:variant>
    </vt:vector>
  </HeadingPairs>
  <TitlesOfParts>
    <vt:vector size="56" baseType="lpstr">
      <vt:lpstr>Arial</vt:lpstr>
      <vt:lpstr>Arial Black</vt:lpstr>
      <vt:lpstr>Bodoni MT Black</vt:lpstr>
      <vt:lpstr>Calibri</vt:lpstr>
      <vt:lpstr>Calibri Light</vt:lpstr>
      <vt:lpstr>Century Gothic</vt:lpstr>
      <vt:lpstr>Constantia</vt:lpstr>
      <vt:lpstr>Franklin Gothic Book</vt:lpstr>
      <vt:lpstr>Franklin Gothic Medium</vt:lpstr>
      <vt:lpstr>Trebuchet MS</vt:lpstr>
      <vt:lpstr>Tunga</vt:lpstr>
      <vt:lpstr>Wingdings</vt:lpstr>
      <vt:lpstr>Wingdings 2</vt:lpstr>
      <vt:lpstr>Wingdings 3</vt:lpstr>
      <vt:lpstr>Theme1</vt:lpstr>
      <vt:lpstr>Facette</vt:lpstr>
      <vt:lpstr>Fetzen</vt:lpstr>
      <vt:lpstr>Flow</vt:lpstr>
      <vt:lpstr>Angles</vt:lpstr>
      <vt:lpstr>1_Angles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Cells</vt:lpstr>
      <vt:lpstr>Cells</vt:lpstr>
      <vt:lpstr>PowerPoint Presentation</vt:lpstr>
      <vt:lpstr>PowerPoint Presentation</vt:lpstr>
      <vt:lpstr>PowerPoint Presentation</vt:lpstr>
      <vt:lpstr>PowerPoint Presentation</vt:lpstr>
      <vt:lpstr>Chromatin vs chromatid vs chromosome.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Viewing mitosis in onion root tips!</vt:lpstr>
      <vt:lpstr>PowerPoint Presentation</vt:lpstr>
      <vt:lpstr>Viewing mitosis in onion root tips!</vt:lpstr>
      <vt:lpstr>Make a squash preparation</vt:lpstr>
      <vt:lpstr>Take a closer look!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Create a class drama based on mitosis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KPN</dc:creator>
  <cp:lastModifiedBy>DanielGnoth</cp:lastModifiedBy>
  <cp:revision>42</cp:revision>
  <cp:lastPrinted>2015-11-25T13:57:19Z</cp:lastPrinted>
  <dcterms:created xsi:type="dcterms:W3CDTF">2013-10-09T14:16:37Z</dcterms:created>
  <dcterms:modified xsi:type="dcterms:W3CDTF">2018-09-26T16:26:36Z</dcterms:modified>
</cp:coreProperties>
</file>