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15" r:id="rId3"/>
    <p:sldId id="259" r:id="rId4"/>
    <p:sldId id="292" r:id="rId5"/>
    <p:sldId id="261" r:id="rId6"/>
    <p:sldId id="312" r:id="rId7"/>
    <p:sldId id="313" r:id="rId8"/>
    <p:sldId id="311" r:id="rId9"/>
    <p:sldId id="314" r:id="rId10"/>
    <p:sldId id="296" r:id="rId11"/>
    <p:sldId id="297" r:id="rId12"/>
    <p:sldId id="295" r:id="rId13"/>
    <p:sldId id="298" r:id="rId14"/>
    <p:sldId id="303" r:id="rId15"/>
    <p:sldId id="304" r:id="rId16"/>
    <p:sldId id="305" r:id="rId17"/>
    <p:sldId id="306" r:id="rId18"/>
    <p:sldId id="294" r:id="rId19"/>
    <p:sldId id="299" r:id="rId20"/>
    <p:sldId id="300" r:id="rId21"/>
    <p:sldId id="301" r:id="rId22"/>
    <p:sldId id="302" r:id="rId23"/>
    <p:sldId id="307" r:id="rId24"/>
    <p:sldId id="310" r:id="rId25"/>
    <p:sldId id="309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4" autoAdjust="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86328-D259-4283-90F8-71FB0A2BF753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524B4-B04E-4051-A01C-EAFEED6D1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AD611-81D3-4EBC-AF8E-AABD2AE5A4B3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Transition Metals</a:t>
            </a:r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Dr John Mileham</a:t>
            </a:r>
          </a:p>
          <a:p>
            <a:r>
              <a:rPr lang="en-GB" altLang="en-US"/>
              <a:t>Image is of a selection of transition metals. These are, from the back:</a:t>
            </a:r>
          </a:p>
          <a:p>
            <a:r>
              <a:rPr lang="en-GB" altLang="en-US"/>
              <a:t>Gold (in bottle);</a:t>
            </a:r>
          </a:p>
          <a:p>
            <a:r>
              <a:rPr lang="en-GB" altLang="en-US"/>
              <a:t>Zinc (left) and nickel (right);</a:t>
            </a:r>
          </a:p>
          <a:p>
            <a:r>
              <a:rPr lang="en-GB" altLang="en-US"/>
              <a:t>Copper;</a:t>
            </a:r>
          </a:p>
          <a:p>
            <a:r>
              <a:rPr lang="en-GB" altLang="en-US"/>
              <a:t>Silver.</a:t>
            </a:r>
          </a:p>
        </p:txBody>
      </p:sp>
    </p:spTree>
    <p:extLst>
      <p:ext uri="{BB962C8B-B14F-4D97-AF65-F5344CB8AC3E}">
        <p14:creationId xmlns:p14="http://schemas.microsoft.com/office/powerpoint/2010/main" val="138303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B44D5-30E0-410B-801C-7366FEE30C0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Transition Metals</a:t>
            </a:r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 (left):</a:t>
            </a:r>
            <a:r>
              <a:rPr lang="en-GB" altLang="en-US"/>
              <a:t> </a:t>
            </a:r>
            <a:r>
              <a:rPr lang="en-US" altLang="en-US"/>
              <a:t>© 2007 Jupiterimages Corporation</a:t>
            </a:r>
            <a:r>
              <a:rPr lang="en-GB" altLang="en-US"/>
              <a:t> </a:t>
            </a:r>
          </a:p>
          <a:p>
            <a:endParaRPr lang="en-GB" altLang="en-US"/>
          </a:p>
          <a:p>
            <a:r>
              <a:rPr lang="en-GB" altLang="en-US" b="1"/>
              <a:t>Photo credit (right):</a:t>
            </a:r>
            <a:r>
              <a:rPr lang="en-GB" altLang="en-US"/>
              <a:t> Martin Luckner</a:t>
            </a:r>
          </a:p>
        </p:txBody>
      </p:sp>
    </p:spTree>
    <p:extLst>
      <p:ext uri="{BB962C8B-B14F-4D97-AF65-F5344CB8AC3E}">
        <p14:creationId xmlns:p14="http://schemas.microsoft.com/office/powerpoint/2010/main" val="224181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7ACDC1-CA82-406F-8F36-5FDAB67259E2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72DC58-1AAC-42F0-B211-2FA2E9627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rkm.com.au/image-licenses/index.html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m.com.au/image-licenses/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7772400" cy="1153494"/>
          </a:xfrm>
        </p:spPr>
        <p:txBody>
          <a:bodyPr/>
          <a:lstStyle/>
          <a:p>
            <a:r>
              <a:rPr lang="en-GB" sz="6000" b="0" dirty="0" smtClean="0">
                <a:latin typeface="Comic Sans MS" pitchFamily="66" charset="0"/>
              </a:rPr>
              <a:t>Metals &amp; non-metals</a:t>
            </a:r>
            <a:endParaRPr lang="en-GB" sz="6000" b="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42972" y="3571876"/>
            <a:ext cx="8201028" cy="901067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- a comparison of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properties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4.bp.blogspot.com/_c6wsrQ9xmjg/SOpTKRKacWI/AAAAAAAABRw/jCzWHOe6csk/s400/diamond+structur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14752"/>
            <a:ext cx="2000264" cy="1500198"/>
          </a:xfrm>
          <a:prstGeom prst="rect">
            <a:avLst/>
          </a:prstGeom>
          <a:noFill/>
        </p:spPr>
      </p:pic>
      <p:pic>
        <p:nvPicPr>
          <p:cNvPr id="1031" name="Picture 7" descr="http://www.transparencyrevolution.com/wp-content/uploads/2013/03/diam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806293" cy="1285883"/>
          </a:xfrm>
          <a:prstGeom prst="rect">
            <a:avLst/>
          </a:prstGeom>
          <a:noFill/>
        </p:spPr>
      </p:pic>
      <p:pic>
        <p:nvPicPr>
          <p:cNvPr id="1027" name="Picture 3" descr="Alumin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143248"/>
            <a:ext cx="1571636" cy="15716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Why do metals usually have HIGH melting points?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Any substance that has a HIGH melting point must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71448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 have a GIANT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2181517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 have a STRONG 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7146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substances with HIGH melting point can be .....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28860" y="3214686"/>
            <a:ext cx="2428892" cy="2286016"/>
            <a:chOff x="4357686" y="3214686"/>
            <a:chExt cx="2428892" cy="2286016"/>
          </a:xfrm>
        </p:grpSpPr>
        <p:pic>
          <p:nvPicPr>
            <p:cNvPr id="1029" name="Picture 5" descr="aluminium atoms arranged in a face centred cubic patter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3214686"/>
              <a:ext cx="2071702" cy="2071702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4357686" y="4357694"/>
              <a:ext cx="2428892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72066" y="3214686"/>
            <a:ext cx="28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GIANT covalent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4286256"/>
            <a:ext cx="164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METALS</a:t>
            </a:r>
          </a:p>
        </p:txBody>
      </p:sp>
      <p:pic>
        <p:nvPicPr>
          <p:cNvPr id="1035" name="Picture 11" descr="http://2.imimg.com/data2/TD/PY/MY-5311988/sodium-chloride-250x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5214950"/>
            <a:ext cx="1428760" cy="142876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643042" y="4929198"/>
            <a:ext cx="2286016" cy="1785950"/>
            <a:chOff x="6286512" y="5500702"/>
            <a:chExt cx="2286016" cy="1785950"/>
          </a:xfrm>
        </p:grpSpPr>
        <p:pic>
          <p:nvPicPr>
            <p:cNvPr id="1037" name="Picture 13" descr="http://nersp.osg.ufl.edu/~wsawyer/atoms/chapter4/rockSal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2264" y="5643578"/>
              <a:ext cx="1574830" cy="1643074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6286512" y="5500702"/>
              <a:ext cx="2286016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034" y="492919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IONIC compounds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Alum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1571636" cy="15716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Why do metals usually have HIGH melting points?</a:t>
            </a:r>
            <a:endParaRPr lang="en-GB" sz="2800" dirty="0">
              <a:latin typeface="Comic Sans MS" pitchFamily="66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2786050" y="1643050"/>
            <a:ext cx="2428892" cy="2286016"/>
            <a:chOff x="4357686" y="3214686"/>
            <a:chExt cx="2428892" cy="2286016"/>
          </a:xfrm>
        </p:grpSpPr>
        <p:pic>
          <p:nvPicPr>
            <p:cNvPr id="1029" name="Picture 5" descr="aluminium atoms arranged in a face centred cubic patter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214686"/>
              <a:ext cx="2071702" cy="2071702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4357686" y="4357694"/>
              <a:ext cx="2428892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8596" y="114298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METALS </a:t>
            </a:r>
            <a:r>
              <a:rPr lang="en-GB" sz="2400" dirty="0" smtClean="0">
                <a:latin typeface="Comic Sans MS" pitchFamily="66" charset="0"/>
              </a:rPr>
              <a:t>exist as a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GIANT</a:t>
            </a:r>
            <a:r>
              <a:rPr lang="en-GB" sz="2400" dirty="0" smtClean="0">
                <a:latin typeface="Comic Sans MS" pitchFamily="66" charset="0"/>
              </a:rPr>
              <a:t> structure of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ATOMS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57950" y="264318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858016" y="264318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857884" y="264318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357950" y="214311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357950" y="3143248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857884" y="3143248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858016" y="214311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857884" y="214311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858016" y="3143248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68264" y="278605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568330" y="278605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568198" y="278605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068264" y="2285992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568198" y="3286124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568330" y="2285992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568198" y="2285992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568330" y="329564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072198" y="3286124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86446" y="293845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286512" y="293845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286380" y="293845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786446" y="2438392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286380" y="3438524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286512" y="2438392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286380" y="2438392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286512" y="344804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790380" y="3438524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57158" y="435769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This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GIANT</a:t>
            </a:r>
            <a:r>
              <a:rPr lang="en-GB" sz="2400" dirty="0" smtClean="0">
                <a:latin typeface="Comic Sans MS" pitchFamily="66" charset="0"/>
              </a:rPr>
              <a:t> structure of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ATOMS </a:t>
            </a:r>
            <a:r>
              <a:rPr lang="en-GB" sz="2400" dirty="0" smtClean="0">
                <a:latin typeface="Comic Sans MS" pitchFamily="66" charset="0"/>
              </a:rPr>
              <a:t>is held together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71802" y="478632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with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STRONG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METALLIC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BONDS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714744" y="2071678"/>
            <a:ext cx="4643470" cy="3857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596" y="71435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Why do metals usually have HIGH melting points?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What are metallic bonds?</a:t>
            </a:r>
            <a:endParaRPr lang="en-GB" sz="2400" dirty="0">
              <a:latin typeface="Comic Sans MS" pitchFamily="66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4071934" y="2643182"/>
            <a:ext cx="3936396" cy="2650512"/>
            <a:chOff x="4071934" y="2643182"/>
            <a:chExt cx="3936396" cy="2650512"/>
          </a:xfrm>
          <a:solidFill>
            <a:schemeClr val="bg1"/>
          </a:solidFill>
        </p:grpSpPr>
        <p:grpSp>
          <p:nvGrpSpPr>
            <p:cNvPr id="5" name="Group 22"/>
            <p:cNvGrpSpPr/>
            <p:nvPr/>
          </p:nvGrpSpPr>
          <p:grpSpPr>
            <a:xfrm>
              <a:off x="4071934" y="2643182"/>
              <a:ext cx="936000" cy="936000"/>
              <a:chOff x="4071934" y="2643182"/>
              <a:chExt cx="936000" cy="936000"/>
            </a:xfrm>
            <a:grpFill/>
          </p:grpSpPr>
          <p:sp>
            <p:nvSpPr>
              <p:cNvPr id="18" name="Oval 17"/>
              <p:cNvSpPr/>
              <p:nvPr/>
            </p:nvSpPr>
            <p:spPr>
              <a:xfrm>
                <a:off x="4071934" y="2643182"/>
                <a:ext cx="936000" cy="936000"/>
              </a:xfrm>
              <a:prstGeom prst="ellipse">
                <a:avLst/>
              </a:prstGeom>
              <a:grpFill/>
              <a:ln w="28575">
                <a:solidFill>
                  <a:srgbClr val="1C1C1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20"/>
              <p:cNvGrpSpPr/>
              <p:nvPr/>
            </p:nvGrpSpPr>
            <p:grpSpPr>
              <a:xfrm>
                <a:off x="4286248" y="2786058"/>
                <a:ext cx="714380" cy="594658"/>
                <a:chOff x="1643042" y="2857496"/>
                <a:chExt cx="714380" cy="594658"/>
              </a:xfrm>
              <a:grpFill/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643042" y="2928934"/>
                  <a:ext cx="500066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smtClean="0"/>
                    <a:t>Li</a:t>
                  </a:r>
                  <a:endParaRPr lang="en-GB" sz="28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928794" y="285749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/>
                    <a:t>+</a:t>
                  </a:r>
                  <a:endParaRPr lang="en-GB" sz="1600" dirty="0"/>
                </a:p>
              </p:txBody>
            </p:sp>
          </p:grpSp>
        </p:grpSp>
        <p:grpSp>
          <p:nvGrpSpPr>
            <p:cNvPr id="7" name="Group 23"/>
            <p:cNvGrpSpPr/>
            <p:nvPr/>
          </p:nvGrpSpPr>
          <p:grpSpPr>
            <a:xfrm>
              <a:off x="5572132" y="2643182"/>
              <a:ext cx="936000" cy="936000"/>
              <a:chOff x="4071934" y="2643182"/>
              <a:chExt cx="936000" cy="936000"/>
            </a:xfrm>
            <a:grpFill/>
          </p:grpSpPr>
          <p:sp>
            <p:nvSpPr>
              <p:cNvPr id="25" name="Oval 24"/>
              <p:cNvSpPr/>
              <p:nvPr/>
            </p:nvSpPr>
            <p:spPr>
              <a:xfrm>
                <a:off x="4071934" y="2643182"/>
                <a:ext cx="936000" cy="936000"/>
              </a:xfrm>
              <a:prstGeom prst="ellipse">
                <a:avLst/>
              </a:prstGeom>
              <a:grpFill/>
              <a:ln w="28575">
                <a:solidFill>
                  <a:srgbClr val="1C1C1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25"/>
              <p:cNvGrpSpPr/>
              <p:nvPr/>
            </p:nvGrpSpPr>
            <p:grpSpPr>
              <a:xfrm>
                <a:off x="4286248" y="2786058"/>
                <a:ext cx="714380" cy="594658"/>
                <a:chOff x="1643042" y="2857496"/>
                <a:chExt cx="714380" cy="594658"/>
              </a:xfrm>
              <a:grpFill/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643042" y="2928934"/>
                  <a:ext cx="500066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smtClean="0"/>
                    <a:t>Li</a:t>
                  </a:r>
                  <a:endParaRPr lang="en-GB" sz="28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928794" y="285749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/>
                    <a:t>+</a:t>
                  </a:r>
                  <a:endParaRPr lang="en-GB" sz="1600" dirty="0"/>
                </a:p>
              </p:txBody>
            </p:sp>
          </p:grpSp>
        </p:grpSp>
        <p:grpSp>
          <p:nvGrpSpPr>
            <p:cNvPr id="9" name="Group 28"/>
            <p:cNvGrpSpPr/>
            <p:nvPr/>
          </p:nvGrpSpPr>
          <p:grpSpPr>
            <a:xfrm>
              <a:off x="7072330" y="2643182"/>
              <a:ext cx="936000" cy="936000"/>
              <a:chOff x="4071934" y="2643182"/>
              <a:chExt cx="936000" cy="936000"/>
            </a:xfrm>
            <a:grpFill/>
          </p:grpSpPr>
          <p:sp>
            <p:nvSpPr>
              <p:cNvPr id="30" name="Oval 29"/>
              <p:cNvSpPr/>
              <p:nvPr/>
            </p:nvSpPr>
            <p:spPr>
              <a:xfrm>
                <a:off x="4071934" y="2643182"/>
                <a:ext cx="936000" cy="936000"/>
              </a:xfrm>
              <a:prstGeom prst="ellipse">
                <a:avLst/>
              </a:prstGeom>
              <a:grpFill/>
              <a:ln w="28575">
                <a:solidFill>
                  <a:srgbClr val="1C1C1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30"/>
              <p:cNvGrpSpPr/>
              <p:nvPr/>
            </p:nvGrpSpPr>
            <p:grpSpPr>
              <a:xfrm>
                <a:off x="4286248" y="2786058"/>
                <a:ext cx="714380" cy="594658"/>
                <a:chOff x="1643042" y="2857496"/>
                <a:chExt cx="714380" cy="594658"/>
              </a:xfrm>
              <a:grpFill/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643042" y="2928934"/>
                  <a:ext cx="500066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smtClean="0"/>
                    <a:t>Li</a:t>
                  </a:r>
                  <a:endParaRPr lang="en-GB" sz="28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928794" y="285749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/>
                    <a:t>+</a:t>
                  </a:r>
                  <a:endParaRPr lang="en-GB" sz="1600" dirty="0"/>
                </a:p>
              </p:txBody>
            </p:sp>
          </p:grpSp>
        </p:grpSp>
        <p:grpSp>
          <p:nvGrpSpPr>
            <p:cNvPr id="11" name="Group 45"/>
            <p:cNvGrpSpPr/>
            <p:nvPr/>
          </p:nvGrpSpPr>
          <p:grpSpPr>
            <a:xfrm>
              <a:off x="4071934" y="4357694"/>
              <a:ext cx="936000" cy="936000"/>
              <a:chOff x="4071934" y="2643182"/>
              <a:chExt cx="936000" cy="936000"/>
            </a:xfrm>
            <a:grpFill/>
          </p:grpSpPr>
          <p:sp>
            <p:nvSpPr>
              <p:cNvPr id="47" name="Oval 46"/>
              <p:cNvSpPr/>
              <p:nvPr/>
            </p:nvSpPr>
            <p:spPr>
              <a:xfrm>
                <a:off x="4071934" y="2643182"/>
                <a:ext cx="936000" cy="936000"/>
              </a:xfrm>
              <a:prstGeom prst="ellipse">
                <a:avLst/>
              </a:prstGeom>
              <a:grpFill/>
              <a:ln w="28575">
                <a:solidFill>
                  <a:srgbClr val="1C1C1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oup 47"/>
              <p:cNvGrpSpPr/>
              <p:nvPr/>
            </p:nvGrpSpPr>
            <p:grpSpPr>
              <a:xfrm>
                <a:off x="4286248" y="2786058"/>
                <a:ext cx="714380" cy="594658"/>
                <a:chOff x="1643042" y="2857496"/>
                <a:chExt cx="714380" cy="594658"/>
              </a:xfrm>
              <a:grpFill/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643042" y="2928934"/>
                  <a:ext cx="500066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smtClean="0"/>
                    <a:t>Li</a:t>
                  </a:r>
                  <a:endParaRPr lang="en-GB" sz="280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928794" y="285749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/>
                    <a:t>+</a:t>
                  </a:r>
                  <a:endParaRPr lang="en-GB" sz="1600" dirty="0"/>
                </a:p>
              </p:txBody>
            </p:sp>
          </p:grpSp>
        </p:grpSp>
        <p:grpSp>
          <p:nvGrpSpPr>
            <p:cNvPr id="13" name="Group 50"/>
            <p:cNvGrpSpPr/>
            <p:nvPr/>
          </p:nvGrpSpPr>
          <p:grpSpPr>
            <a:xfrm>
              <a:off x="5572132" y="4357694"/>
              <a:ext cx="936000" cy="936000"/>
              <a:chOff x="4071934" y="2643182"/>
              <a:chExt cx="936000" cy="9360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4071934" y="2643182"/>
                <a:ext cx="936000" cy="936000"/>
              </a:xfrm>
              <a:prstGeom prst="ellipse">
                <a:avLst/>
              </a:prstGeom>
              <a:grpFill/>
              <a:ln w="28575">
                <a:solidFill>
                  <a:srgbClr val="1C1C1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52"/>
              <p:cNvGrpSpPr/>
              <p:nvPr/>
            </p:nvGrpSpPr>
            <p:grpSpPr>
              <a:xfrm>
                <a:off x="4286248" y="2786058"/>
                <a:ext cx="714380" cy="594658"/>
                <a:chOff x="1643042" y="2857496"/>
                <a:chExt cx="714380" cy="594658"/>
              </a:xfrm>
              <a:grpFill/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643042" y="2928934"/>
                  <a:ext cx="500066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smtClean="0"/>
                    <a:t>Li</a:t>
                  </a:r>
                  <a:endParaRPr lang="en-GB" sz="28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928794" y="285749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/>
                    <a:t>+</a:t>
                  </a:r>
                  <a:endParaRPr lang="en-GB" sz="1600" dirty="0"/>
                </a:p>
              </p:txBody>
            </p:sp>
          </p:grpSp>
        </p:grpSp>
        <p:grpSp>
          <p:nvGrpSpPr>
            <p:cNvPr id="15" name="Group 55"/>
            <p:cNvGrpSpPr/>
            <p:nvPr/>
          </p:nvGrpSpPr>
          <p:grpSpPr>
            <a:xfrm>
              <a:off x="7072330" y="4357694"/>
              <a:ext cx="936000" cy="936000"/>
              <a:chOff x="4071934" y="2643182"/>
              <a:chExt cx="936000" cy="936000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4071934" y="2643182"/>
                <a:ext cx="936000" cy="936000"/>
              </a:xfrm>
              <a:prstGeom prst="ellipse">
                <a:avLst/>
              </a:prstGeom>
              <a:grpFill/>
              <a:ln w="28575">
                <a:solidFill>
                  <a:srgbClr val="1C1C1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" name="Group 57"/>
              <p:cNvGrpSpPr/>
              <p:nvPr/>
            </p:nvGrpSpPr>
            <p:grpSpPr>
              <a:xfrm>
                <a:off x="4286248" y="2786058"/>
                <a:ext cx="714380" cy="594658"/>
                <a:chOff x="1643042" y="2857496"/>
                <a:chExt cx="714380" cy="594658"/>
              </a:xfrm>
              <a:grpFill/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643042" y="2928934"/>
                  <a:ext cx="500066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smtClean="0"/>
                    <a:t>Li</a:t>
                  </a:r>
                  <a:endParaRPr lang="en-GB" sz="28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928794" y="285749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/>
                    <a:t>+</a:t>
                  </a:r>
                  <a:endParaRPr lang="en-GB" sz="1600" dirty="0"/>
                </a:p>
              </p:txBody>
            </p:sp>
          </p:grpSp>
        </p:grpSp>
      </p:grpSp>
      <p:grpSp>
        <p:nvGrpSpPr>
          <p:cNvPr id="17" name="Group 68"/>
          <p:cNvGrpSpPr/>
          <p:nvPr/>
        </p:nvGrpSpPr>
        <p:grpSpPr>
          <a:xfrm>
            <a:off x="500034" y="1714488"/>
            <a:ext cx="2357454" cy="561621"/>
            <a:chOff x="785786" y="3043292"/>
            <a:chExt cx="3143272" cy="561621"/>
          </a:xfrm>
        </p:grpSpPr>
        <p:sp>
          <p:nvSpPr>
            <p:cNvPr id="67" name="TextBox 66"/>
            <p:cNvSpPr txBox="1"/>
            <p:nvPr/>
          </p:nvSpPr>
          <p:spPr>
            <a:xfrm>
              <a:off x="785786" y="3143248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omic Sans MS" pitchFamily="66" charset="0"/>
                </a:rPr>
                <a:t>Metal </a:t>
              </a:r>
              <a:r>
                <a:rPr lang="en-GB" sz="2400" b="1" dirty="0" smtClean="0">
                  <a:solidFill>
                    <a:srgbClr val="FF0000"/>
                  </a:solidFill>
                  <a:latin typeface="Comic Sans MS" pitchFamily="66" charset="0"/>
                </a:rPr>
                <a:t>Li </a:t>
              </a:r>
              <a:r>
                <a:rPr lang="en-GB" sz="2400" dirty="0" smtClean="0">
                  <a:latin typeface="Comic Sans MS" pitchFamily="66" charset="0"/>
                </a:rPr>
                <a:t> ions </a:t>
              </a:r>
              <a:endParaRPr lang="en-GB" sz="2800" dirty="0">
                <a:latin typeface="Comic Sans MS" pitchFamily="66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57422" y="304329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endParaRPr lang="en-GB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0034" y="227385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are surrounded by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034" y="271462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delocalised electrons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1" name="Group 97"/>
          <p:cNvGrpSpPr/>
          <p:nvPr/>
        </p:nvGrpSpPr>
        <p:grpSpPr>
          <a:xfrm>
            <a:off x="3857620" y="2143116"/>
            <a:ext cx="4643470" cy="3637974"/>
            <a:chOff x="3857620" y="2110079"/>
            <a:chExt cx="4643470" cy="3637974"/>
          </a:xfrm>
        </p:grpSpPr>
        <p:grpSp>
          <p:nvGrpSpPr>
            <p:cNvPr id="22" name="Group 55"/>
            <p:cNvGrpSpPr/>
            <p:nvPr/>
          </p:nvGrpSpPr>
          <p:grpSpPr>
            <a:xfrm>
              <a:off x="3857620" y="3571876"/>
              <a:ext cx="714380" cy="604541"/>
              <a:chOff x="1428728" y="3643314"/>
              <a:chExt cx="714380" cy="604541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43042" y="3643314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3" name="Group 57"/>
            <p:cNvGrpSpPr/>
            <p:nvPr/>
          </p:nvGrpSpPr>
          <p:grpSpPr>
            <a:xfrm>
              <a:off x="5072066" y="2538707"/>
              <a:ext cx="571504" cy="566140"/>
              <a:chOff x="1428728" y="3681715"/>
              <a:chExt cx="571504" cy="56614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43042" y="3681715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500826" y="2795582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solidFill>
                  <a:srgbClr val="0070C0"/>
                </a:solidFill>
              </a:endParaRPr>
            </a:p>
          </p:txBody>
        </p:sp>
        <p:grpSp>
          <p:nvGrpSpPr>
            <p:cNvPr id="24" name="Group 76"/>
            <p:cNvGrpSpPr/>
            <p:nvPr/>
          </p:nvGrpSpPr>
          <p:grpSpPr>
            <a:xfrm>
              <a:off x="5715008" y="3714752"/>
              <a:ext cx="642942" cy="571504"/>
              <a:chOff x="1428728" y="3676351"/>
              <a:chExt cx="642942" cy="571504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571604" y="3676351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6" name="Group 79"/>
            <p:cNvGrpSpPr/>
            <p:nvPr/>
          </p:nvGrpSpPr>
          <p:grpSpPr>
            <a:xfrm>
              <a:off x="6858016" y="3610277"/>
              <a:ext cx="642942" cy="604541"/>
              <a:chOff x="1428728" y="3643314"/>
              <a:chExt cx="642942" cy="604541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71604" y="3643314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9" name="Group 82"/>
            <p:cNvGrpSpPr/>
            <p:nvPr/>
          </p:nvGrpSpPr>
          <p:grpSpPr>
            <a:xfrm>
              <a:off x="6643702" y="5143512"/>
              <a:ext cx="642942" cy="604541"/>
              <a:chOff x="1428728" y="3643314"/>
              <a:chExt cx="642942" cy="604541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571604" y="3643314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1" name="Group 85"/>
            <p:cNvGrpSpPr/>
            <p:nvPr/>
          </p:nvGrpSpPr>
          <p:grpSpPr>
            <a:xfrm>
              <a:off x="5072066" y="5110475"/>
              <a:ext cx="571504" cy="604541"/>
              <a:chOff x="1500166" y="3643314"/>
              <a:chExt cx="571504" cy="604541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500166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71604" y="3643314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4" name="Group 88"/>
            <p:cNvGrpSpPr/>
            <p:nvPr/>
          </p:nvGrpSpPr>
          <p:grpSpPr>
            <a:xfrm>
              <a:off x="6643702" y="2110079"/>
              <a:ext cx="642942" cy="566140"/>
              <a:chOff x="928662" y="3681715"/>
              <a:chExt cx="642942" cy="56614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928662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071538" y="3681715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" name="Group 91"/>
            <p:cNvGrpSpPr/>
            <p:nvPr/>
          </p:nvGrpSpPr>
          <p:grpSpPr>
            <a:xfrm>
              <a:off x="5072066" y="4181781"/>
              <a:ext cx="642942" cy="566140"/>
              <a:chOff x="1428728" y="3681715"/>
              <a:chExt cx="642942" cy="566140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571604" y="3681715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6" name="Group 94"/>
            <p:cNvGrpSpPr/>
            <p:nvPr/>
          </p:nvGrpSpPr>
          <p:grpSpPr>
            <a:xfrm>
              <a:off x="7786710" y="3643314"/>
              <a:ext cx="714380" cy="571504"/>
              <a:chOff x="1428728" y="3676351"/>
              <a:chExt cx="714380" cy="5715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428728" y="378619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e</a:t>
                </a:r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643042" y="3676351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-</a:t>
                </a:r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cxnSp>
        <p:nvCxnSpPr>
          <p:cNvPr id="74" name="Straight Connector 73"/>
          <p:cNvCxnSpPr/>
          <p:nvPr/>
        </p:nvCxnSpPr>
        <p:spPr>
          <a:xfrm rot="5400000">
            <a:off x="4929190" y="4500570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357818" y="5214950"/>
            <a:ext cx="428628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>
            <a:off x="4857752" y="5286388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4143372" y="4071942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7215206" y="4214818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>
            <a:off x="5357818" y="4572008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8" idx="2"/>
          </p:cNvCxnSpPr>
          <p:nvPr/>
        </p:nvCxnSpPr>
        <p:spPr>
          <a:xfrm rot="5400000" flipH="1" flipV="1">
            <a:off x="5893603" y="4212136"/>
            <a:ext cx="142876" cy="7143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78" idx="0"/>
          </p:cNvCxnSpPr>
          <p:nvPr/>
        </p:nvCxnSpPr>
        <p:spPr>
          <a:xfrm rot="16200000" flipV="1">
            <a:off x="5715008" y="3643314"/>
            <a:ext cx="285752" cy="14287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7608115" y="4250537"/>
            <a:ext cx="357190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4107653" y="3679033"/>
            <a:ext cx="285752" cy="7143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6393669" y="4179099"/>
            <a:ext cx="642942" cy="42862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7036611" y="5107793"/>
            <a:ext cx="357190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 flipV="1">
            <a:off x="7000892" y="2500306"/>
            <a:ext cx="428628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V="1">
            <a:off x="6357950" y="5072074"/>
            <a:ext cx="428628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V="1">
            <a:off x="7643834" y="3500438"/>
            <a:ext cx="428628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7036611" y="3536157"/>
            <a:ext cx="357190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4536281" y="3536157"/>
            <a:ext cx="928694" cy="42862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5179223" y="3607595"/>
            <a:ext cx="785818" cy="42862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6179355" y="2536025"/>
            <a:ext cx="500066" cy="42862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47" idx="3"/>
          </p:cNvCxnSpPr>
          <p:nvPr/>
        </p:nvCxnSpPr>
        <p:spPr>
          <a:xfrm rot="5400000" flipH="1" flipV="1">
            <a:off x="3861273" y="5224405"/>
            <a:ext cx="415520" cy="27995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V="1">
            <a:off x="5357818" y="2857496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929190" y="2857496"/>
            <a:ext cx="285752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0800000">
            <a:off x="6215074" y="3286124"/>
            <a:ext cx="642942" cy="57150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5536413" y="2393149"/>
            <a:ext cx="571504" cy="2143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V="1">
            <a:off x="3929058" y="2428868"/>
            <a:ext cx="428628" cy="28575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7715272" y="2357430"/>
            <a:ext cx="500066" cy="35719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4572000" y="2285992"/>
            <a:ext cx="500066" cy="35719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7643834" y="5214950"/>
            <a:ext cx="500066" cy="35719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786446" y="5500702"/>
            <a:ext cx="428628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00034" y="3413469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These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electrons</a:t>
            </a:r>
            <a:r>
              <a:rPr lang="en-GB" sz="2400" dirty="0" smtClean="0">
                <a:latin typeface="Comic Sans MS" pitchFamily="66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attracted </a:t>
            </a:r>
            <a:r>
              <a:rPr lang="en-GB" sz="2400" dirty="0" smtClean="0">
                <a:latin typeface="Comic Sans MS" pitchFamily="66" charset="0"/>
              </a:rPr>
              <a:t>to the POSITIVE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ions -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0034" y="4627915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and the POSITIVE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ions</a:t>
            </a:r>
            <a:r>
              <a:rPr lang="en-GB" sz="2400" dirty="0" smtClean="0">
                <a:latin typeface="Comic Sans MS" pitchFamily="66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attracted </a:t>
            </a:r>
            <a:r>
              <a:rPr lang="en-GB" sz="2400" dirty="0" smtClean="0">
                <a:latin typeface="Comic Sans MS" pitchFamily="66" charset="0"/>
              </a:rPr>
              <a:t>to the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electrons.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57686" y="1285860"/>
            <a:ext cx="416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Use lithium as an example.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" grpId="0"/>
      <p:bldP spid="70" grpId="0"/>
      <p:bldP spid="71" grpId="0"/>
      <p:bldP spid="104" grpId="0"/>
      <p:bldP spid="106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Why do metals usually have HIGH melting points?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What are metallic bonds?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 rot="5400000" flipH="1" flipV="1">
            <a:off x="11680081" y="-250057"/>
            <a:ext cx="714380" cy="5000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00034" y="228599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 attraction between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delocalised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electrons</a:t>
            </a:r>
            <a:r>
              <a:rPr lang="en-GB" sz="2400" dirty="0" smtClean="0">
                <a:latin typeface="Comic Sans MS" pitchFamily="66" charset="0"/>
              </a:rPr>
              <a:t> and ....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0034" y="178592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Metallic bonds arise as a result of .....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57818" y="278605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the POSITIVE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ions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428596" y="321468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 MORE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delocalised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electrons</a:t>
            </a:r>
            <a:r>
              <a:rPr lang="en-GB" sz="2400" dirty="0" smtClean="0">
                <a:latin typeface="Comic Sans MS" pitchFamily="66" charset="0"/>
              </a:rPr>
              <a:t> the HIGHER the m.pt.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8596" y="364331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Predict which has the HIGHER melting point ...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28662" y="414338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magnesium</a:t>
            </a:r>
            <a:r>
              <a:rPr lang="en-GB" sz="2400" dirty="0" smtClean="0">
                <a:latin typeface="Comic Sans MS" pitchFamily="66" charset="0"/>
              </a:rPr>
              <a:t> (group II) or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aluminium</a:t>
            </a:r>
            <a:r>
              <a:rPr lang="en-GB" sz="2400" dirty="0" smtClean="0">
                <a:latin typeface="Comic Sans MS" pitchFamily="66" charset="0"/>
              </a:rPr>
              <a:t> (group III)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8596" y="464344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ALUMINIUM</a:t>
            </a:r>
            <a:r>
              <a:rPr lang="en-GB" sz="2400" dirty="0" smtClean="0">
                <a:latin typeface="Comic Sans MS" pitchFamily="66" charset="0"/>
              </a:rPr>
              <a:t> as it has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n-GB" sz="2400" dirty="0" smtClean="0">
                <a:latin typeface="Comic Sans MS" pitchFamily="66" charset="0"/>
              </a:rPr>
              <a:t> delocalised electrons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86512" y="50720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for every ION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134" y="5486991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ALUMINIUM</a:t>
            </a:r>
            <a:r>
              <a:rPr lang="en-GB" sz="2400" dirty="0" smtClean="0">
                <a:latin typeface="Comic Sans MS" pitchFamily="66" charset="0"/>
              </a:rPr>
              <a:t> ion as it has a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+3</a:t>
            </a:r>
            <a:r>
              <a:rPr lang="en-GB" sz="2400" dirty="0" smtClean="0">
                <a:latin typeface="Comic Sans MS" pitchFamily="66" charset="0"/>
              </a:rPr>
              <a:t> charge,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739" y="5915838"/>
            <a:ext cx="613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magnesium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ion only has a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+2</a:t>
            </a:r>
            <a:r>
              <a:rPr lang="en-GB" sz="2400" dirty="0" smtClean="0">
                <a:latin typeface="Comic Sans MS" pitchFamily="66" charset="0"/>
              </a:rPr>
              <a:t> charge 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4" grpId="0"/>
      <p:bldP spid="108" grpId="0"/>
      <p:bldP spid="113" grpId="0"/>
      <p:bldP spid="115" grpId="0"/>
      <p:bldP spid="116" grpId="0"/>
      <p:bldP spid="119" grpId="0"/>
      <p:bldP spid="120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Why do non-metals usually have LOW melting points?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760" y="1237221"/>
            <a:ext cx="815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Almost all non-metal elements are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COVALENTLY</a:t>
            </a:r>
            <a:r>
              <a:rPr lang="en-GB" sz="2000" dirty="0" smtClean="0">
                <a:latin typeface="Comic Sans MS" pitchFamily="66" charset="0"/>
              </a:rPr>
              <a:t> bonded</a:t>
            </a:r>
            <a:endParaRPr lang="en-GB" sz="2000" dirty="0">
              <a:latin typeface="Comic Sans MS" pitchFamily="66" charset="0"/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 rot="5400000" flipH="1" flipV="1">
            <a:off x="11680081" y="-250057"/>
            <a:ext cx="714380" cy="5000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00034" y="2928040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and arise because of the attraction between this PAIR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electrons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0034" y="260307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Covalent bonds (a shared 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PAIR</a:t>
            </a:r>
            <a:r>
              <a:rPr lang="en-GB" sz="2000" dirty="0" smtClean="0">
                <a:latin typeface="Comic Sans MS" pitchFamily="66" charset="0"/>
              </a:rPr>
              <a:t> of electrons) are very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STRONG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2656" y="3295034"/>
            <a:ext cx="5933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and the nuclei of atoms at the end of the bond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78612" y="4056434"/>
            <a:ext cx="1080000" cy="108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1780" y="3719808"/>
            <a:ext cx="2765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For HYDROGEN (H</a:t>
            </a:r>
            <a:r>
              <a:rPr lang="en-GB" sz="12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34396" y="4387750"/>
            <a:ext cx="1258105" cy="406592"/>
            <a:chOff x="625815" y="3687358"/>
            <a:chExt cx="1258105" cy="406592"/>
          </a:xfrm>
        </p:grpSpPr>
        <p:sp>
          <p:nvSpPr>
            <p:cNvPr id="17" name="Rectangle 16"/>
            <p:cNvSpPr/>
            <p:nvPr/>
          </p:nvSpPr>
          <p:spPr>
            <a:xfrm>
              <a:off x="625815" y="3687358"/>
              <a:ext cx="5220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prstClr val="black"/>
                  </a:solidFill>
                  <a:latin typeface="Comic Sans MS" pitchFamily="66" charset="0"/>
                </a:rPr>
                <a:t> H</a:t>
              </a:r>
              <a:endParaRPr lang="en-GB" sz="2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1870" y="3693840"/>
              <a:ext cx="5220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prstClr val="black"/>
                  </a:solidFill>
                  <a:latin typeface="Comic Sans MS" pitchFamily="66" charset="0"/>
                </a:rPr>
                <a:t> H</a:t>
              </a:r>
              <a:endParaRPr lang="en-GB" sz="2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40860" y="3891064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4860613" y="4072641"/>
            <a:ext cx="1080000" cy="108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241269" y="4413714"/>
            <a:ext cx="1491577" cy="406592"/>
            <a:chOff x="479895" y="3687358"/>
            <a:chExt cx="1491577" cy="406592"/>
          </a:xfrm>
        </p:grpSpPr>
        <p:sp>
          <p:nvSpPr>
            <p:cNvPr id="24" name="Rectangle 23"/>
            <p:cNvSpPr/>
            <p:nvPr/>
          </p:nvSpPr>
          <p:spPr>
            <a:xfrm>
              <a:off x="479895" y="3687358"/>
              <a:ext cx="5220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prstClr val="black"/>
                  </a:solidFill>
                  <a:latin typeface="Comic Sans MS" pitchFamily="66" charset="0"/>
                </a:rPr>
                <a:t> H</a:t>
              </a:r>
              <a:endParaRPr lang="en-GB" sz="2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49422" y="3693840"/>
              <a:ext cx="5220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prstClr val="black"/>
                  </a:solidFill>
                  <a:latin typeface="Comic Sans MS" pitchFamily="66" charset="0"/>
                </a:rPr>
                <a:t> H</a:t>
              </a:r>
              <a:endParaRPr lang="en-GB" sz="2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943580" y="3891064"/>
              <a:ext cx="5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4931991" y="445527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948199" y="469522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77832" y="4484475"/>
            <a:ext cx="301558" cy="720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8456" y="4646603"/>
            <a:ext cx="301558" cy="720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5208" y="4477979"/>
            <a:ext cx="301558" cy="720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077816" y="4688747"/>
            <a:ext cx="301558" cy="720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0331" y="5162131"/>
            <a:ext cx="619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Covalent bonds are NOT easily broken on heating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545" y="5518814"/>
            <a:ext cx="619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What are broken?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0813" y="1564723"/>
            <a:ext cx="281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forming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MOLECULES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9490" y="1984434"/>
            <a:ext cx="70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e.g.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38656" y="2004497"/>
            <a:ext cx="1932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hydrogen (H</a:t>
            </a:r>
            <a:r>
              <a:rPr lang="en-GB" sz="12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03124" y="2010981"/>
            <a:ext cx="1932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oxygen (O</a:t>
            </a:r>
            <a:r>
              <a:rPr lang="en-GB" sz="12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46628" y="2007733"/>
            <a:ext cx="1932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sulfur (S</a:t>
            </a:r>
            <a:r>
              <a:rPr lang="en-GB" sz="1200" dirty="0" smtClean="0">
                <a:solidFill>
                  <a:prstClr val="black"/>
                </a:solidFill>
                <a:latin typeface="Comic Sans MS" pitchFamily="66" charset="0"/>
              </a:rPr>
              <a:t>8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0094" y="5528540"/>
            <a:ext cx="518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the forces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BETWEEN</a:t>
            </a:r>
            <a:r>
              <a:rPr lang="en-GB" sz="2000" dirty="0" smtClean="0">
                <a:latin typeface="Comic Sans MS" pitchFamily="66" charset="0"/>
              </a:rPr>
              <a:t> the molecules or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46736" y="5904684"/>
            <a:ext cx="386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INTERMOLECULAR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70170" y="5910437"/>
            <a:ext cx="119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 smtClean="0">
                <a:latin typeface="Comic Sans MS" pitchFamily="66" charset="0"/>
              </a:rPr>
              <a:t>FORCES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21989" y="2023946"/>
            <a:ext cx="1932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iodine (I</a:t>
            </a:r>
            <a:r>
              <a:rPr lang="en-GB" sz="12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5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4" grpId="0"/>
      <p:bldP spid="108" grpId="0"/>
      <p:bldP spid="14" grpId="0"/>
      <p:bldP spid="15" grpId="0" animBg="1"/>
      <p:bldP spid="16" grpId="0"/>
      <p:bldP spid="22" grpId="0" animBg="1"/>
      <p:bldP spid="27" grpId="0" animBg="1"/>
      <p:bldP spid="28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0734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Why do non-metals usually have LOW melting points?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 rot="5400000" flipH="1" flipV="1">
            <a:off x="10037007" y="-250057"/>
            <a:ext cx="714380" cy="5000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11680081" y="-250057"/>
            <a:ext cx="714380" cy="5000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12480" y="1381333"/>
            <a:ext cx="586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Little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GB" sz="2000" dirty="0" smtClean="0">
                <a:latin typeface="Comic Sans MS" pitchFamily="66" charset="0"/>
              </a:rPr>
              <a:t> is needed to break them ...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7354" y="1719146"/>
            <a:ext cx="4270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so the MELTING POINT is LOW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7907" y="5100523"/>
            <a:ext cx="804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All non-metal elements behave in the same way to increasing heat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120" y="2062246"/>
            <a:ext cx="70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e.g.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4920" y="2072581"/>
            <a:ext cx="3839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iodine (I</a:t>
            </a:r>
            <a:r>
              <a:rPr lang="en-GB" sz="12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) – a solid -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  <a:t>sublimes</a:t>
            </a:r>
            <a:endParaRPr lang="en-GB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4639" y="5528540"/>
            <a:ext cx="596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except DIAMOND, GRAPHITE &amp; SILICON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301" y="1021392"/>
            <a:ext cx="460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INTERMOLECULAR </a:t>
            </a:r>
            <a:r>
              <a:rPr lang="en-GB" sz="2000" dirty="0" smtClean="0">
                <a:latin typeface="Comic Sans MS" pitchFamily="66" charset="0"/>
              </a:rPr>
              <a:t>are very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WEAK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http://images4.wikia.nocookie.net/__cb20121105231156/narutofanon/images/6/6d/73054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174" y="2763884"/>
            <a:ext cx="1517583" cy="2078966"/>
          </a:xfrm>
          <a:prstGeom prst="rect">
            <a:avLst/>
          </a:prstGeom>
          <a:noFill/>
        </p:spPr>
      </p:pic>
      <p:pic>
        <p:nvPicPr>
          <p:cNvPr id="26628" name="Picture 4" descr="http://web1.caryacademy.org/facultywebs/gray_rushin/StudentProjects/ElementWebSites/iodine/crystal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617" y="2808350"/>
            <a:ext cx="2033149" cy="2033150"/>
          </a:xfrm>
          <a:prstGeom prst="rect">
            <a:avLst/>
          </a:prstGeom>
          <a:noFill/>
        </p:spPr>
      </p:pic>
      <p:grpSp>
        <p:nvGrpSpPr>
          <p:cNvPr id="116" name="Group 47"/>
          <p:cNvGrpSpPr/>
          <p:nvPr/>
        </p:nvGrpSpPr>
        <p:grpSpPr>
          <a:xfrm flipV="1">
            <a:off x="4176401" y="4358006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23" name="Oval 122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18" name="Group 53"/>
          <p:cNvGrpSpPr/>
          <p:nvPr/>
        </p:nvGrpSpPr>
        <p:grpSpPr>
          <a:xfrm flipH="1" flipV="1">
            <a:off x="4640080" y="4370993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19" name="Oval 118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28" name="Group 47"/>
          <p:cNvGrpSpPr/>
          <p:nvPr/>
        </p:nvGrpSpPr>
        <p:grpSpPr>
          <a:xfrm flipV="1">
            <a:off x="4163432" y="4092119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29" name="Oval 128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31" name="Group 47"/>
          <p:cNvGrpSpPr/>
          <p:nvPr/>
        </p:nvGrpSpPr>
        <p:grpSpPr>
          <a:xfrm flipV="1">
            <a:off x="4131007" y="3495485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32" name="Oval 131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34" name="Group 47"/>
          <p:cNvGrpSpPr/>
          <p:nvPr/>
        </p:nvGrpSpPr>
        <p:grpSpPr>
          <a:xfrm flipV="1">
            <a:off x="4147218" y="3793802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35" name="Oval 134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37" name="Group 53"/>
          <p:cNvGrpSpPr/>
          <p:nvPr/>
        </p:nvGrpSpPr>
        <p:grpSpPr>
          <a:xfrm flipH="1" flipV="1">
            <a:off x="4636838" y="3463079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38" name="Oval 137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40" name="Group 53"/>
          <p:cNvGrpSpPr/>
          <p:nvPr/>
        </p:nvGrpSpPr>
        <p:grpSpPr>
          <a:xfrm flipH="1" flipV="1">
            <a:off x="4614140" y="3790576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41" name="Oval 140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43" name="Group 53"/>
          <p:cNvGrpSpPr/>
          <p:nvPr/>
        </p:nvGrpSpPr>
        <p:grpSpPr>
          <a:xfrm flipH="1" flipV="1">
            <a:off x="4630352" y="4079164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44" name="Oval 143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2970914" y="5940204"/>
            <a:ext cx="50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These have very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HIGH </a:t>
            </a:r>
            <a:r>
              <a:rPr lang="en-GB" sz="2000" dirty="0" smtClean="0">
                <a:latin typeface="Comic Sans MS" pitchFamily="66" charset="0"/>
              </a:rPr>
              <a:t>melting points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01597 -0.06064 C -0.01979 -0.07384 -0.0191 -0.08796 -0.01389 -0.09976 C -0.00799 -0.1125 0.00087 -0.12013 0.01146 -0.12152 L 0.05937 -0.13125 " pathEditMode="relative" rAng="12664649" ptsTypes="FffFF">
                                      <p:cBhvr>
                                        <p:cTn id="8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8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2.22222E-6 L -0.05399 -0.03773 C -0.06302 -0.0456 -0.06788 -0.05764 -0.06788 -0.06968 C -0.06788 -0.08403 -0.06302 -0.09537 -0.05399 -0.10324 L -0.01371 -0.14028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C 0.01111 -0.02732 0.0224 -0.0544 0.03524 -0.07523 C 0.04809 -0.09607 0.06233 -0.11042 0.07674 -0.12477 " pathEditMode="relative" ptsTypes="aaA">
                                      <p:cBhvr>
                                        <p:cTn id="8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C -0.01094 -0.04306 -0.0217 -0.08589 -0.03403 -0.10649 C -0.04635 -0.12709 -0.06719 -0.11552 -0.07448 -0.12339 C -0.08177 -0.13126 -0.0776 -0.14885 -0.0776 -0.15325 " pathEditMode="relative" ptsTypes="aaaA">
                                      <p:cBhvr>
                                        <p:cTn id="9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C 0.01007 -0.0206 0.02031 -0.0412 0.02882 -0.0581 C 0.03733 -0.075 0.0441 -0.08866 0.05104 -0.10208 " pathEditMode="relative" ptsTypes="aaA">
                                      <p:cBhvr>
                                        <p:cTn id="9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03704E-6 C -0.00591 -0.00647 -0.01181 -0.01296 -0.01927 -0.0199 C -0.02674 -0.02684 -0.03594 -0.02592 -0.0448 -0.0412 C -0.05365 -0.05647 -0.06823 -0.09583 -0.0724 -0.11203 C -0.07657 -0.12823 -0.07292 -0.13356 -0.06927 -0.13888 " pathEditMode="relative" ptsTypes="aaaaA">
                                      <p:cBhvr>
                                        <p:cTn id="9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4" grpId="0"/>
      <p:bldP spid="36" grpId="0"/>
      <p:bldP spid="38" grpId="0"/>
      <p:bldP spid="39" grpId="0"/>
      <p:bldP spid="42" grpId="0"/>
      <p:bldP spid="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0734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Why do Diamond &amp; graphite have HIGH melting points?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 rot="5400000" flipH="1" flipV="1">
            <a:off x="10037007" y="-250057"/>
            <a:ext cx="714380" cy="5000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11680081" y="-250057"/>
            <a:ext cx="714380" cy="5000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4659" y="4231538"/>
            <a:ext cx="880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diamond &amp; graphite have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GIANT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COVALENT</a:t>
            </a:r>
            <a:r>
              <a:rPr lang="en-GB" sz="2000" dirty="0" smtClean="0">
                <a:latin typeface="Comic Sans MS" pitchFamily="66" charset="0"/>
              </a:rPr>
              <a:t> structures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1199" y="4977911"/>
            <a:ext cx="6050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needing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LARGE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amounts of energy to break  .......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360020" y="5330752"/>
            <a:ext cx="496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so both have very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HIGH </a:t>
            </a:r>
            <a:r>
              <a:rPr lang="en-GB" sz="2000" dirty="0" smtClean="0">
                <a:latin typeface="Comic Sans MS" pitchFamily="66" charset="0"/>
              </a:rPr>
              <a:t>‘melting’ points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8674" name="Picture 2" descr="http://signature-strength.com/wp-content/uploads/2011/09/Depositphotos_370973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50" y="1239939"/>
            <a:ext cx="2295795" cy="1721846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QNL-BCoYgBg_f4jx4JOy3qnZUWJEjqRFYwWMvQcAXyOXjq9LO76mOYBQ8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114" y="2316163"/>
            <a:ext cx="2466975" cy="1847851"/>
          </a:xfrm>
          <a:prstGeom prst="rect">
            <a:avLst/>
          </a:prstGeom>
          <a:noFill/>
        </p:spPr>
      </p:pic>
      <p:pic>
        <p:nvPicPr>
          <p:cNvPr id="28678" name="Picture 6" descr="http://e-materials.ensiacet.fr/domains/d02/doc01/graphics/grap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2093" y="2132958"/>
            <a:ext cx="2169336" cy="1955258"/>
          </a:xfrm>
          <a:prstGeom prst="rect">
            <a:avLst/>
          </a:prstGeom>
          <a:noFill/>
        </p:spPr>
      </p:pic>
      <p:pic>
        <p:nvPicPr>
          <p:cNvPr id="28680" name="Picture 8" descr="http://1.bp.blogspot.com/-SlSFOIYQ9F8/UOXIYTy-kTI/AAAAAAAANW0/8raUnikMtjc/s1600/graph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6835" y="1219505"/>
            <a:ext cx="2042876" cy="1579176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5400000">
            <a:off x="1892030" y="1026268"/>
            <a:ext cx="330740" cy="2237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78093" y="1066800"/>
            <a:ext cx="830094" cy="4507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1683" y="4607682"/>
            <a:ext cx="545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Both have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MANY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 STRONG </a:t>
            </a:r>
            <a:r>
              <a:rPr lang="en-GB" sz="2000" dirty="0" smtClean="0">
                <a:latin typeface="Comic Sans MS" pitchFamily="66" charset="0"/>
              </a:rPr>
              <a:t>covalent bonds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075" y="5693970"/>
            <a:ext cx="846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Diamond has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only STRONG </a:t>
            </a:r>
            <a:r>
              <a:rPr lang="en-GB" sz="2000" dirty="0" smtClean="0">
                <a:latin typeface="Comic Sans MS" pitchFamily="66" charset="0"/>
              </a:rPr>
              <a:t>covalent bonds (</a:t>
            </a:r>
            <a:r>
              <a:rPr lang="en-GB" sz="2000" dirty="0" err="1" smtClean="0">
                <a:latin typeface="Comic Sans MS" pitchFamily="66" charset="0"/>
              </a:rPr>
              <a:t>tetrahedrally</a:t>
            </a:r>
            <a:r>
              <a:rPr lang="en-GB" sz="2000" dirty="0" smtClean="0">
                <a:latin typeface="Comic Sans MS" pitchFamily="66" charset="0"/>
              </a:rPr>
              <a:t> arranged),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9510" y="6065065"/>
            <a:ext cx="2073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making it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HARD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62783" y="2551889"/>
            <a:ext cx="830094" cy="4507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88476" y="2454613"/>
            <a:ext cx="830094" cy="4507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4" grpId="0"/>
      <p:bldP spid="14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0734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Why is graphite SOFT?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34659" y="4231538"/>
            <a:ext cx="880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Graphite has a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GIANT </a:t>
            </a:r>
            <a:r>
              <a:rPr lang="en-GB" sz="2000" dirty="0" smtClean="0">
                <a:latin typeface="Comic Sans MS" pitchFamily="66" charset="0"/>
              </a:rPr>
              <a:t>COVALENT structure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493" y="4679004"/>
            <a:ext cx="7704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between the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LAYERS 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are WEAK INTERMOLECULAR forces</a:t>
            </a: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86077" y="5048650"/>
            <a:ext cx="828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these can easily be broken by applying a small amount of pressure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8680" name="Picture 8" descr="http://1.bp.blogspot.com/-SlSFOIYQ9F8/UOXIYTy-kTI/AAAAAAAANW0/8raUnikMtjc/s1600/grap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3" y="1355692"/>
            <a:ext cx="2042876" cy="1579176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2500010" y="1057071"/>
            <a:ext cx="1290535" cy="577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78900" y="4228303"/>
            <a:ext cx="269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existing in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LAYERS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347" y="5441050"/>
            <a:ext cx="487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so the layers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SLIDE </a:t>
            </a:r>
            <a:r>
              <a:rPr lang="en-GB" sz="2000" dirty="0" smtClean="0">
                <a:latin typeface="Comic Sans MS" pitchFamily="66" charset="0"/>
              </a:rPr>
              <a:t>over each other,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17982" y="5452223"/>
            <a:ext cx="2055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making it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SOFT</a:t>
            </a:r>
            <a:endParaRPr lang="en-GB" dirty="0"/>
          </a:p>
        </p:txBody>
      </p:sp>
      <p:grpSp>
        <p:nvGrpSpPr>
          <p:cNvPr id="98" name="Group 97"/>
          <p:cNvGrpSpPr/>
          <p:nvPr/>
        </p:nvGrpSpPr>
        <p:grpSpPr>
          <a:xfrm rot="449154">
            <a:off x="4603428" y="882832"/>
            <a:ext cx="2205931" cy="1052974"/>
            <a:chOff x="4382329" y="2054305"/>
            <a:chExt cx="1842309" cy="826183"/>
          </a:xfrm>
        </p:grpSpPr>
        <p:cxnSp>
          <p:nvCxnSpPr>
            <p:cNvPr id="90" name="Straight Connector 89"/>
            <p:cNvCxnSpPr>
              <a:endCxn id="93" idx="0"/>
            </p:cNvCxnSpPr>
            <p:nvPr/>
          </p:nvCxnSpPr>
          <p:spPr>
            <a:xfrm rot="16200000" flipH="1">
              <a:off x="5909276" y="2682964"/>
              <a:ext cx="123982" cy="30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 rot="584690">
              <a:off x="4382329" y="2054305"/>
              <a:ext cx="1842309" cy="826183"/>
              <a:chOff x="4796666" y="2078118"/>
              <a:chExt cx="1842309" cy="826183"/>
            </a:xfrm>
          </p:grpSpPr>
          <p:grpSp>
            <p:nvGrpSpPr>
              <p:cNvPr id="60" name="Group 31"/>
              <p:cNvGrpSpPr/>
              <p:nvPr/>
            </p:nvGrpSpPr>
            <p:grpSpPr>
              <a:xfrm rot="20925744">
                <a:off x="5072112" y="2505076"/>
                <a:ext cx="552333" cy="252387"/>
                <a:chOff x="3881553" y="2462239"/>
                <a:chExt cx="778951" cy="350318"/>
              </a:xfrm>
            </p:grpSpPr>
            <p:sp>
              <p:nvSpPr>
                <p:cNvPr id="61" name="Hexagon 60"/>
                <p:cNvSpPr/>
                <p:nvPr/>
              </p:nvSpPr>
              <p:spPr>
                <a:xfrm rot="5400000">
                  <a:off x="4110475" y="2270793"/>
                  <a:ext cx="316280" cy="737776"/>
                </a:xfrm>
                <a:prstGeom prst="hexagon">
                  <a:avLst>
                    <a:gd name="adj" fmla="val 28331"/>
                    <a:gd name="vf" fmla="val 115470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262554" y="24622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881554" y="255748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881553" y="26908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24504" y="26908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610189" y="253838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48211" y="2776557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796666" y="2078118"/>
                <a:ext cx="1842309" cy="826183"/>
                <a:chOff x="4796666" y="2078118"/>
                <a:chExt cx="1842309" cy="826183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5283837" y="2181224"/>
                  <a:ext cx="1355138" cy="471477"/>
                  <a:chOff x="5302889" y="2176461"/>
                  <a:chExt cx="1355138" cy="471477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5302889" y="2286756"/>
                    <a:ext cx="850271" cy="361182"/>
                    <a:chOff x="5288601" y="2286756"/>
                    <a:chExt cx="850271" cy="361182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 rot="20925744">
                      <a:off x="5288601" y="2286756"/>
                      <a:ext cx="559820" cy="252387"/>
                      <a:chOff x="3870994" y="2462239"/>
                      <a:chExt cx="789510" cy="350318"/>
                    </a:xfrm>
                  </p:grpSpPr>
                  <p:sp>
                    <p:nvSpPr>
                      <p:cNvPr id="24" name="Hexagon 23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3870994" y="2541943"/>
                        <a:ext cx="36001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2" name="Group 31"/>
                    <p:cNvGrpSpPr/>
                    <p:nvPr/>
                  </p:nvGrpSpPr>
                  <p:grpSpPr>
                    <a:xfrm rot="20925744">
                      <a:off x="5586540" y="2395552"/>
                      <a:ext cx="552332" cy="252386"/>
                      <a:chOff x="3881553" y="2462239"/>
                      <a:chExt cx="778951" cy="350318"/>
                    </a:xfrm>
                  </p:grpSpPr>
                  <p:sp>
                    <p:nvSpPr>
                      <p:cNvPr id="33" name="Hexagon 32"/>
                      <p:cNvSpPr/>
                      <p:nvPr/>
                    </p:nvSpPr>
                    <p:spPr>
                      <a:xfrm rot="5400000">
                        <a:off x="4110478" y="2270804"/>
                        <a:ext cx="316281" cy="737777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8" name="Oval 37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5815167" y="2176461"/>
                    <a:ext cx="842860" cy="361920"/>
                    <a:chOff x="5296017" y="2286026"/>
                    <a:chExt cx="842860" cy="361920"/>
                  </a:xfrm>
                </p:grpSpPr>
                <p:grpSp>
                  <p:nvGrpSpPr>
                    <p:cNvPr id="42" name="Group 30"/>
                    <p:cNvGrpSpPr/>
                    <p:nvPr/>
                  </p:nvGrpSpPr>
                  <p:grpSpPr>
                    <a:xfrm rot="20925744">
                      <a:off x="5296019" y="2286026"/>
                      <a:ext cx="552333" cy="252387"/>
                      <a:chOff x="3881553" y="2462239"/>
                      <a:chExt cx="778951" cy="350318"/>
                    </a:xfrm>
                  </p:grpSpPr>
                  <p:sp>
                    <p:nvSpPr>
                      <p:cNvPr id="51" name="Hexagon 50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3" name="Group 31"/>
                    <p:cNvGrpSpPr/>
                    <p:nvPr/>
                  </p:nvGrpSpPr>
                  <p:grpSpPr>
                    <a:xfrm rot="20925744">
                      <a:off x="5586546" y="2395559"/>
                      <a:ext cx="552333" cy="252387"/>
                      <a:chOff x="3881553" y="2462239"/>
                      <a:chExt cx="778951" cy="350318"/>
                    </a:xfrm>
                  </p:grpSpPr>
                  <p:sp>
                    <p:nvSpPr>
                      <p:cNvPr id="44" name="Hexagon 43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Oval 48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69" name="Oval 68"/>
                <p:cNvSpPr/>
                <p:nvPr/>
              </p:nvSpPr>
              <p:spPr>
                <a:xfrm rot="20925744">
                  <a:off x="5029549" y="2410686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 rot="20925744">
                  <a:off x="4835052" y="2864077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 rot="20925744">
                  <a:off x="4796666" y="2624871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024441" y="2409827"/>
                  <a:ext cx="264121" cy="220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800602" y="2624139"/>
                  <a:ext cx="264121" cy="220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6327346" y="2092759"/>
                  <a:ext cx="226567" cy="1149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4846208" y="2769034"/>
                  <a:ext cx="226567" cy="1149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337160" y="2807402"/>
                  <a:ext cx="91584" cy="352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H="1">
                  <a:off x="5867940" y="2695650"/>
                  <a:ext cx="91584" cy="352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/>
                <p:cNvSpPr/>
                <p:nvPr/>
              </p:nvSpPr>
              <p:spPr>
                <a:xfrm rot="20925744">
                  <a:off x="5387502" y="2878365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 rot="20925744">
                  <a:off x="5920900" y="2783114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 rot="20925744">
                  <a:off x="6430489" y="2664052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rot="20925744">
                  <a:off x="6540142" y="2078118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 flipV="1">
            <a:off x="4804134" y="1896893"/>
            <a:ext cx="2180325" cy="1081013"/>
            <a:chOff x="4383009" y="2054365"/>
            <a:chExt cx="1842313" cy="818119"/>
          </a:xfrm>
        </p:grpSpPr>
        <p:cxnSp>
          <p:nvCxnSpPr>
            <p:cNvPr id="100" name="Straight Connector 99"/>
            <p:cNvCxnSpPr>
              <a:endCxn id="117" idx="0"/>
            </p:cNvCxnSpPr>
            <p:nvPr/>
          </p:nvCxnSpPr>
          <p:spPr>
            <a:xfrm rot="16200000" flipH="1">
              <a:off x="5909276" y="2682964"/>
              <a:ext cx="123982" cy="30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95"/>
            <p:cNvGrpSpPr/>
            <p:nvPr/>
          </p:nvGrpSpPr>
          <p:grpSpPr>
            <a:xfrm rot="584690">
              <a:off x="4383009" y="2054365"/>
              <a:ext cx="1842313" cy="818119"/>
              <a:chOff x="4796666" y="2078118"/>
              <a:chExt cx="1842313" cy="818119"/>
            </a:xfrm>
          </p:grpSpPr>
          <p:grpSp>
            <p:nvGrpSpPr>
              <p:cNvPr id="102" name="Group 31"/>
              <p:cNvGrpSpPr/>
              <p:nvPr/>
            </p:nvGrpSpPr>
            <p:grpSpPr>
              <a:xfrm rot="20925744">
                <a:off x="5072150" y="2505071"/>
                <a:ext cx="552333" cy="252760"/>
                <a:chOff x="3881553" y="2462239"/>
                <a:chExt cx="778951" cy="350836"/>
              </a:xfrm>
            </p:grpSpPr>
            <p:sp>
              <p:nvSpPr>
                <p:cNvPr id="154" name="Hexagon 153"/>
                <p:cNvSpPr/>
                <p:nvPr/>
              </p:nvSpPr>
              <p:spPr>
                <a:xfrm rot="5400000">
                  <a:off x="4110475" y="2270793"/>
                  <a:ext cx="316280" cy="737776"/>
                </a:xfrm>
                <a:prstGeom prst="hexagon">
                  <a:avLst>
                    <a:gd name="adj" fmla="val 28331"/>
                    <a:gd name="vf" fmla="val 115470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4262554" y="24622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3881554" y="255748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3881553" y="26908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4624504" y="26908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4610189" y="253838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4268354" y="2777075"/>
                  <a:ext cx="36001" cy="36000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94"/>
              <p:cNvGrpSpPr/>
              <p:nvPr/>
            </p:nvGrpSpPr>
            <p:grpSpPr>
              <a:xfrm>
                <a:off x="4796666" y="2078118"/>
                <a:ext cx="1842313" cy="818119"/>
                <a:chOff x="4796666" y="2078118"/>
                <a:chExt cx="1842313" cy="818119"/>
              </a:xfrm>
            </p:grpSpPr>
            <p:grpSp>
              <p:nvGrpSpPr>
                <p:cNvPr id="105" name="Group 74"/>
                <p:cNvGrpSpPr/>
                <p:nvPr/>
              </p:nvGrpSpPr>
              <p:grpSpPr>
                <a:xfrm>
                  <a:off x="5283839" y="2181224"/>
                  <a:ext cx="1355140" cy="471475"/>
                  <a:chOff x="5302891" y="2176461"/>
                  <a:chExt cx="1355140" cy="471475"/>
                </a:xfrm>
              </p:grpSpPr>
              <p:grpSp>
                <p:nvGrpSpPr>
                  <p:cNvPr id="119" name="Group 39"/>
                  <p:cNvGrpSpPr/>
                  <p:nvPr/>
                </p:nvGrpSpPr>
                <p:grpSpPr>
                  <a:xfrm>
                    <a:off x="5302891" y="2286754"/>
                    <a:ext cx="850281" cy="361182"/>
                    <a:chOff x="5288603" y="2286754"/>
                    <a:chExt cx="850281" cy="361182"/>
                  </a:xfrm>
                </p:grpSpPr>
                <p:grpSp>
                  <p:nvGrpSpPr>
                    <p:cNvPr id="137" name="Group 30"/>
                    <p:cNvGrpSpPr/>
                    <p:nvPr/>
                  </p:nvGrpSpPr>
                  <p:grpSpPr>
                    <a:xfrm rot="20925744">
                      <a:off x="5288603" y="2286754"/>
                      <a:ext cx="559820" cy="252387"/>
                      <a:chOff x="3870994" y="2462239"/>
                      <a:chExt cx="789510" cy="350318"/>
                    </a:xfrm>
                  </p:grpSpPr>
                  <p:sp>
                    <p:nvSpPr>
                      <p:cNvPr id="147" name="Hexagon 23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>
                        <a:off x="3870994" y="2541943"/>
                        <a:ext cx="36001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" name="Oval 151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8" name="Group 31"/>
                    <p:cNvGrpSpPr/>
                    <p:nvPr/>
                  </p:nvGrpSpPr>
                  <p:grpSpPr>
                    <a:xfrm rot="20925744">
                      <a:off x="5586550" y="2395550"/>
                      <a:ext cx="552334" cy="252386"/>
                      <a:chOff x="3881553" y="2462239"/>
                      <a:chExt cx="778951" cy="350318"/>
                    </a:xfrm>
                  </p:grpSpPr>
                  <p:sp>
                    <p:nvSpPr>
                      <p:cNvPr id="139" name="Hexagon 138"/>
                      <p:cNvSpPr/>
                      <p:nvPr/>
                    </p:nvSpPr>
                    <p:spPr>
                      <a:xfrm rot="5400000">
                        <a:off x="4110478" y="2270804"/>
                        <a:ext cx="316281" cy="737777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" name="Oval 139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Oval 140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2" name="Oval 141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3" name="Oval 142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4" name="Oval 143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5" name="Oval 38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0" name="Group 40"/>
                  <p:cNvGrpSpPr/>
                  <p:nvPr/>
                </p:nvGrpSpPr>
                <p:grpSpPr>
                  <a:xfrm>
                    <a:off x="5815170" y="2176461"/>
                    <a:ext cx="842861" cy="361920"/>
                    <a:chOff x="5296020" y="2286026"/>
                    <a:chExt cx="842861" cy="361920"/>
                  </a:xfrm>
                </p:grpSpPr>
                <p:grpSp>
                  <p:nvGrpSpPr>
                    <p:cNvPr id="121" name="Group 30"/>
                    <p:cNvGrpSpPr/>
                    <p:nvPr/>
                  </p:nvGrpSpPr>
                  <p:grpSpPr>
                    <a:xfrm rot="20925744">
                      <a:off x="5296020" y="2286026"/>
                      <a:ext cx="552332" cy="252387"/>
                      <a:chOff x="3881554" y="2462239"/>
                      <a:chExt cx="778950" cy="350318"/>
                    </a:xfrm>
                  </p:grpSpPr>
                  <p:sp>
                    <p:nvSpPr>
                      <p:cNvPr id="130" name="Hexagon 129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Oval 131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Oval 132"/>
                      <p:cNvSpPr/>
                      <p:nvPr/>
                    </p:nvSpPr>
                    <p:spPr>
                      <a:xfrm>
                        <a:off x="3887920" y="2704230"/>
                        <a:ext cx="36001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4" name="Oval 133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Oval 135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2" name="Group 31"/>
                    <p:cNvGrpSpPr/>
                    <p:nvPr/>
                  </p:nvGrpSpPr>
                  <p:grpSpPr>
                    <a:xfrm rot="20925744">
                      <a:off x="5586548" y="2395559"/>
                      <a:ext cx="552333" cy="252387"/>
                      <a:chOff x="3881553" y="2462239"/>
                      <a:chExt cx="778951" cy="350318"/>
                    </a:xfrm>
                  </p:grpSpPr>
                  <p:sp>
                    <p:nvSpPr>
                      <p:cNvPr id="123" name="Hexagon 122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Oval 123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7" name="Oval 126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8" name="Oval 127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106" name="Oval 105"/>
                <p:cNvSpPr/>
                <p:nvPr/>
              </p:nvSpPr>
              <p:spPr>
                <a:xfrm rot="20925744">
                  <a:off x="5029549" y="2410686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 rot="20925744">
                  <a:off x="4835052" y="2864077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 rot="20925744">
                  <a:off x="4796666" y="2624871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5024441" y="2409827"/>
                  <a:ext cx="264121" cy="2203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4800602" y="2624139"/>
                  <a:ext cx="264121" cy="2203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6327346" y="2092759"/>
                  <a:ext cx="226567" cy="1149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4846208" y="2769034"/>
                  <a:ext cx="226567" cy="11498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endCxn id="115" idx="0"/>
                </p:cNvCxnSpPr>
                <p:nvPr/>
              </p:nvCxnSpPr>
              <p:spPr>
                <a:xfrm rot="15615310" flipH="1">
                  <a:off x="5349634" y="2790432"/>
                  <a:ext cx="125906" cy="435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endCxn id="116" idx="1"/>
                </p:cNvCxnSpPr>
                <p:nvPr/>
              </p:nvCxnSpPr>
              <p:spPr>
                <a:xfrm rot="15615310" flipH="1">
                  <a:off x="5864651" y="2706576"/>
                  <a:ext cx="123310" cy="376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114"/>
                <p:cNvSpPr/>
                <p:nvPr/>
              </p:nvSpPr>
              <p:spPr>
                <a:xfrm rot="20925744">
                  <a:off x="5434447" y="2870301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 rot="20925744">
                  <a:off x="5954593" y="2777762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 rot="20925744">
                  <a:off x="6430489" y="2664052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 rot="20925744">
                  <a:off x="6540142" y="2078118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 rot="449154">
            <a:off x="4425088" y="2708388"/>
            <a:ext cx="2205931" cy="1052974"/>
            <a:chOff x="4382329" y="2054305"/>
            <a:chExt cx="1842309" cy="826183"/>
          </a:xfrm>
        </p:grpSpPr>
        <p:cxnSp>
          <p:nvCxnSpPr>
            <p:cNvPr id="167" name="Straight Connector 166"/>
            <p:cNvCxnSpPr>
              <a:endCxn id="183" idx="0"/>
            </p:cNvCxnSpPr>
            <p:nvPr/>
          </p:nvCxnSpPr>
          <p:spPr>
            <a:xfrm rot="16200000" flipH="1">
              <a:off x="5909276" y="2682964"/>
              <a:ext cx="123982" cy="30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95"/>
            <p:cNvGrpSpPr/>
            <p:nvPr/>
          </p:nvGrpSpPr>
          <p:grpSpPr>
            <a:xfrm rot="584690">
              <a:off x="4382329" y="2054305"/>
              <a:ext cx="1842313" cy="826183"/>
              <a:chOff x="4796666" y="2078118"/>
              <a:chExt cx="1842313" cy="826183"/>
            </a:xfrm>
          </p:grpSpPr>
          <p:grpSp>
            <p:nvGrpSpPr>
              <p:cNvPr id="169" name="Group 31"/>
              <p:cNvGrpSpPr/>
              <p:nvPr/>
            </p:nvGrpSpPr>
            <p:grpSpPr>
              <a:xfrm rot="20925744">
                <a:off x="5072114" y="2505076"/>
                <a:ext cx="552333" cy="252387"/>
                <a:chOff x="3881553" y="2462239"/>
                <a:chExt cx="778951" cy="350318"/>
              </a:xfrm>
            </p:grpSpPr>
            <p:sp>
              <p:nvSpPr>
                <p:cNvPr id="219" name="Hexagon 218"/>
                <p:cNvSpPr/>
                <p:nvPr/>
              </p:nvSpPr>
              <p:spPr>
                <a:xfrm rot="5400000">
                  <a:off x="4110475" y="2270793"/>
                  <a:ext cx="316280" cy="737776"/>
                </a:xfrm>
                <a:prstGeom prst="hexagon">
                  <a:avLst>
                    <a:gd name="adj" fmla="val 28331"/>
                    <a:gd name="vf" fmla="val 115470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4262554" y="24622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3881554" y="255748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3881553" y="26908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4624504" y="2690839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4610189" y="253838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4248211" y="2776557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0" name="Group 94"/>
              <p:cNvGrpSpPr/>
              <p:nvPr/>
            </p:nvGrpSpPr>
            <p:grpSpPr>
              <a:xfrm>
                <a:off x="4796666" y="2078118"/>
                <a:ext cx="1842313" cy="826183"/>
                <a:chOff x="4796666" y="2078118"/>
                <a:chExt cx="1842313" cy="826183"/>
              </a:xfrm>
            </p:grpSpPr>
            <p:grpSp>
              <p:nvGrpSpPr>
                <p:cNvPr id="171" name="Group 74"/>
                <p:cNvGrpSpPr/>
                <p:nvPr/>
              </p:nvGrpSpPr>
              <p:grpSpPr>
                <a:xfrm>
                  <a:off x="5283839" y="2181224"/>
                  <a:ext cx="1355140" cy="471475"/>
                  <a:chOff x="5302891" y="2176461"/>
                  <a:chExt cx="1355140" cy="471475"/>
                </a:xfrm>
              </p:grpSpPr>
              <p:grpSp>
                <p:nvGrpSpPr>
                  <p:cNvPr id="185" name="Group 39"/>
                  <p:cNvGrpSpPr/>
                  <p:nvPr/>
                </p:nvGrpSpPr>
                <p:grpSpPr>
                  <a:xfrm>
                    <a:off x="5302891" y="2286754"/>
                    <a:ext cx="850281" cy="361182"/>
                    <a:chOff x="5288603" y="2286754"/>
                    <a:chExt cx="850281" cy="361182"/>
                  </a:xfrm>
                </p:grpSpPr>
                <p:grpSp>
                  <p:nvGrpSpPr>
                    <p:cNvPr id="203" name="Group 30"/>
                    <p:cNvGrpSpPr/>
                    <p:nvPr/>
                  </p:nvGrpSpPr>
                  <p:grpSpPr>
                    <a:xfrm rot="20925744">
                      <a:off x="5288603" y="2286754"/>
                      <a:ext cx="559820" cy="252387"/>
                      <a:chOff x="3870994" y="2462239"/>
                      <a:chExt cx="789510" cy="350318"/>
                    </a:xfrm>
                  </p:grpSpPr>
                  <p:sp>
                    <p:nvSpPr>
                      <p:cNvPr id="212" name="Hexagon 23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3" name="Oval 212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3870994" y="2541943"/>
                        <a:ext cx="36001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6" name="Oval 215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7" name="Oval 216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8" name="Oval 217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04" name="Group 31"/>
                    <p:cNvGrpSpPr/>
                    <p:nvPr/>
                  </p:nvGrpSpPr>
                  <p:grpSpPr>
                    <a:xfrm rot="20925744">
                      <a:off x="5586550" y="2395550"/>
                      <a:ext cx="552334" cy="252386"/>
                      <a:chOff x="3881553" y="2462239"/>
                      <a:chExt cx="778951" cy="350318"/>
                    </a:xfrm>
                  </p:grpSpPr>
                  <p:sp>
                    <p:nvSpPr>
                      <p:cNvPr id="205" name="Hexagon 204"/>
                      <p:cNvSpPr/>
                      <p:nvPr/>
                    </p:nvSpPr>
                    <p:spPr>
                      <a:xfrm rot="5400000">
                        <a:off x="4110478" y="2270804"/>
                        <a:ext cx="316281" cy="737777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7" name="Oval 206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8" name="Oval 207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9" name="Oval 208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0" name="Oval 209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1" name="Oval 38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86" name="Group 40"/>
                  <p:cNvGrpSpPr/>
                  <p:nvPr/>
                </p:nvGrpSpPr>
                <p:grpSpPr>
                  <a:xfrm>
                    <a:off x="5815171" y="2176461"/>
                    <a:ext cx="842860" cy="361920"/>
                    <a:chOff x="5296021" y="2286026"/>
                    <a:chExt cx="842860" cy="361920"/>
                  </a:xfrm>
                </p:grpSpPr>
                <p:grpSp>
                  <p:nvGrpSpPr>
                    <p:cNvPr id="187" name="Group 30"/>
                    <p:cNvGrpSpPr/>
                    <p:nvPr/>
                  </p:nvGrpSpPr>
                  <p:grpSpPr>
                    <a:xfrm rot="20925744">
                      <a:off x="5296021" y="2286026"/>
                      <a:ext cx="552333" cy="252387"/>
                      <a:chOff x="3881553" y="2462239"/>
                      <a:chExt cx="778951" cy="350318"/>
                    </a:xfrm>
                  </p:grpSpPr>
                  <p:sp>
                    <p:nvSpPr>
                      <p:cNvPr id="196" name="Hexagon 195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7" name="Oval 196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8" name="Oval 197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9" name="Oval 198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88" name="Group 31"/>
                    <p:cNvGrpSpPr/>
                    <p:nvPr/>
                  </p:nvGrpSpPr>
                  <p:grpSpPr>
                    <a:xfrm rot="20925744">
                      <a:off x="5586548" y="2395559"/>
                      <a:ext cx="552333" cy="252387"/>
                      <a:chOff x="3881553" y="2462239"/>
                      <a:chExt cx="778951" cy="350318"/>
                    </a:xfrm>
                  </p:grpSpPr>
                  <p:sp>
                    <p:nvSpPr>
                      <p:cNvPr id="189" name="Hexagon 188"/>
                      <p:cNvSpPr/>
                      <p:nvPr/>
                    </p:nvSpPr>
                    <p:spPr>
                      <a:xfrm rot="5400000">
                        <a:off x="4110475" y="2270793"/>
                        <a:ext cx="316280" cy="737776"/>
                      </a:xfrm>
                      <a:prstGeom prst="hexagon">
                        <a:avLst>
                          <a:gd name="adj" fmla="val 28331"/>
                          <a:gd name="vf" fmla="val 115470"/>
                        </a:avLst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>
                        <a:off x="4262554" y="24622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3881554" y="255748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3881553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>
                      <a:xfrm>
                        <a:off x="4624504" y="2690839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>
                        <a:off x="4610189" y="2538383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4248211" y="2776557"/>
                        <a:ext cx="36000" cy="36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172" name="Oval 171"/>
                <p:cNvSpPr/>
                <p:nvPr/>
              </p:nvSpPr>
              <p:spPr>
                <a:xfrm rot="20925744">
                  <a:off x="5029549" y="2410686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 rot="20925744">
                  <a:off x="4835052" y="2864077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 rot="20925744">
                  <a:off x="4796666" y="2624871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5024441" y="2409827"/>
                  <a:ext cx="264121" cy="220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4800602" y="2624139"/>
                  <a:ext cx="264121" cy="220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6327346" y="2092759"/>
                  <a:ext cx="226567" cy="1149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4846208" y="2769034"/>
                  <a:ext cx="226567" cy="1149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6200000" flipH="1">
                  <a:off x="5337160" y="2807402"/>
                  <a:ext cx="91584" cy="352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16200000" flipH="1">
                  <a:off x="5867940" y="2695650"/>
                  <a:ext cx="91584" cy="352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Oval 180"/>
                <p:cNvSpPr/>
                <p:nvPr/>
              </p:nvSpPr>
              <p:spPr>
                <a:xfrm rot="20925744">
                  <a:off x="5387502" y="2878365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 rot="20925744">
                  <a:off x="5920900" y="2783114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 rot="20925744">
                  <a:off x="6430489" y="2664052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 rot="20925744">
                  <a:off x="6540142" y="2078118"/>
                  <a:ext cx="25527" cy="25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27" name="Notched Right Arrow 226"/>
          <p:cNvSpPr/>
          <p:nvPr/>
        </p:nvSpPr>
        <p:spPr>
          <a:xfrm>
            <a:off x="3774332" y="2288920"/>
            <a:ext cx="826851" cy="25972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Notched Right Arrow 227"/>
          <p:cNvSpPr/>
          <p:nvPr/>
        </p:nvSpPr>
        <p:spPr>
          <a:xfrm flipH="1">
            <a:off x="7146588" y="1361550"/>
            <a:ext cx="826851" cy="259727"/>
          </a:xfrm>
          <a:prstGeom prst="notchedRightArrow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cmpd="sng">
                <a:solidFill>
                  <a:schemeClr val="tx1"/>
                </a:solidFill>
              </a:ln>
            </a:endParaRPr>
          </a:p>
        </p:txBody>
      </p:sp>
      <p:sp>
        <p:nvSpPr>
          <p:cNvPr id="229" name="Notched Right Arrow 228"/>
          <p:cNvSpPr/>
          <p:nvPr/>
        </p:nvSpPr>
        <p:spPr>
          <a:xfrm flipH="1">
            <a:off x="6939064" y="3119014"/>
            <a:ext cx="826851" cy="259727"/>
          </a:xfrm>
          <a:prstGeom prst="notchedRightArrow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cmpd="sng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462 -4.07407E-6 L -0.15538 -4.0740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702 -4.07407E-6 L 0.18298 -4.0740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1389 -0.00301 L -0.13611 -0.00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4" grpId="0"/>
      <p:bldP spid="146" grpId="0"/>
      <p:bldP spid="18" grpId="0"/>
      <p:bldP spid="19" grpId="0"/>
      <p:bldP spid="20" grpId="0"/>
      <p:bldP spid="227" grpId="0" animBg="1"/>
      <p:bldP spid="228" grpId="0" animBg="1"/>
      <p:bldP spid="2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4" y="1142984"/>
            <a:ext cx="6400816" cy="733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look at the structure </a:t>
            </a:r>
            <a:endParaRPr lang="en-GB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0" dirty="0" smtClean="0">
                <a:latin typeface="Comic Sans MS" pitchFamily="66" charset="0"/>
                <a:cs typeface="Arial" pitchFamily="34" charset="0"/>
              </a:rPr>
              <a:t>Why are metals malleable and ductile?</a:t>
            </a:r>
            <a:endParaRPr lang="en-GB" sz="3600" b="0" dirty="0"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224" y="2071678"/>
            <a:ext cx="3632444" cy="1188000"/>
            <a:chOff x="2071670" y="2000240"/>
            <a:chExt cx="3397020" cy="1188000"/>
          </a:xfrm>
        </p:grpSpPr>
        <p:sp>
          <p:nvSpPr>
            <p:cNvPr id="4" name="Oval 3"/>
            <p:cNvSpPr/>
            <p:nvPr/>
          </p:nvSpPr>
          <p:spPr>
            <a:xfrm>
              <a:off x="2071670" y="2000240"/>
              <a:ext cx="1111004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214678" y="2000240"/>
              <a:ext cx="1111004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357686" y="2000240"/>
              <a:ext cx="1111004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520" y="3312570"/>
            <a:ext cx="3615042" cy="1188000"/>
            <a:chOff x="2071670" y="2000240"/>
            <a:chExt cx="3404987" cy="1188000"/>
          </a:xfrm>
        </p:grpSpPr>
        <p:sp>
          <p:nvSpPr>
            <p:cNvPr id="9" name="Oval 8"/>
            <p:cNvSpPr/>
            <p:nvPr/>
          </p:nvSpPr>
          <p:spPr>
            <a:xfrm>
              <a:off x="2071670" y="2000240"/>
              <a:ext cx="1118970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214678" y="2000240"/>
              <a:ext cx="1118970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357687" y="2000240"/>
              <a:ext cx="1118970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7224" y="4643446"/>
            <a:ext cx="3652892" cy="1188000"/>
            <a:chOff x="2071670" y="2000240"/>
            <a:chExt cx="3420610" cy="1188000"/>
          </a:xfrm>
        </p:grpSpPr>
        <p:sp>
          <p:nvSpPr>
            <p:cNvPr id="13" name="Oval 12"/>
            <p:cNvSpPr/>
            <p:nvPr/>
          </p:nvSpPr>
          <p:spPr>
            <a:xfrm>
              <a:off x="2071670" y="2000240"/>
              <a:ext cx="1112457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208891" y="2000240"/>
              <a:ext cx="1112457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346112" y="2000240"/>
              <a:ext cx="1146168" cy="1188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0" y="19288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The atoms are identical</a:t>
            </a:r>
            <a:endParaRPr lang="en-GB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326297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Applying a force to a layer</a:t>
            </a:r>
            <a:endParaRPr lang="en-GB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35743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and exist in</a:t>
            </a:r>
            <a:endParaRPr lang="en-GB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40" y="235743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layers</a:t>
            </a:r>
            <a:endParaRPr lang="en-GB" sz="28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85720" y="2643182"/>
            <a:ext cx="100010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4282" y="5214950"/>
            <a:ext cx="100010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flipH="1">
            <a:off x="4143372" y="3857628"/>
            <a:ext cx="100010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471488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causes them to </a:t>
            </a:r>
            <a:endParaRPr lang="en-GB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471488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slide</a:t>
            </a:r>
            <a:endParaRPr lang="en-GB" sz="28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7752" y="514351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over each other</a:t>
            </a:r>
            <a:endParaRPr lang="en-GB" sz="28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35838E-7 L 0.03924 -6.35838E-7 " pathEditMode="relative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526E-6 L -0.0316 -3.3526E-6 " pathEditMode="relative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3.98844E-6 L 0.04705 3.988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are metal oxides BASES &amp; non-metal oxides ACIDS?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When metals burn in oxygen, they react to produce metal 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OXIDES</a:t>
            </a:r>
            <a:r>
              <a:rPr lang="en-GB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471" y="1214422"/>
            <a:ext cx="3500463" cy="2286016"/>
            <a:chOff x="571471" y="1214422"/>
            <a:chExt cx="3500463" cy="2286016"/>
          </a:xfrm>
        </p:grpSpPr>
        <p:pic>
          <p:nvPicPr>
            <p:cNvPr id="1026" name="Picture 2" descr="http://media.economist.com/images/images-magazine/2010/17/ST/201017STP501_29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1" y="1500174"/>
              <a:ext cx="3304553" cy="1857388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2786050" y="1214422"/>
              <a:ext cx="1285884" cy="2286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488" y="1357298"/>
            <a:ext cx="27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magnesium burning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1028" name="Picture 4" descr="http://ashteadtutor.com/chemistry_files/Sodium%20metal%20burning%20in%20chlorine%20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1428736"/>
            <a:ext cx="1643074" cy="2599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2571744"/>
            <a:ext cx="27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sodium burning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63117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In both of these examples, solid oxides are made.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98836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They do NOT affect DRY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LITMUS</a:t>
            </a:r>
            <a:r>
              <a:rPr lang="en-GB" dirty="0" smtClean="0">
                <a:latin typeface="Comic Sans MS" pitchFamily="66" charset="0"/>
              </a:rPr>
              <a:t> or </a:t>
            </a:r>
            <a:r>
              <a:rPr lang="en-GB" b="1" dirty="0" smtClean="0">
                <a:solidFill>
                  <a:schemeClr val="accent2"/>
                </a:solidFill>
                <a:latin typeface="Comic Sans MS" pitchFamily="66" charset="0"/>
              </a:rPr>
              <a:t>U</a:t>
            </a:r>
            <a:r>
              <a:rPr lang="en-GB" b="1" dirty="0" smtClean="0">
                <a:solidFill>
                  <a:schemeClr val="accent3"/>
                </a:solidFill>
                <a:latin typeface="Comic Sans MS" pitchFamily="66" charset="0"/>
              </a:rPr>
              <a:t>NI</a:t>
            </a:r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R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SA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 indicator </a:t>
            </a:r>
            <a:r>
              <a:rPr lang="en-GB" b="1" dirty="0" smtClean="0">
                <a:latin typeface="Comic Sans MS" pitchFamily="66" charset="0"/>
              </a:rPr>
              <a:t>paper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34555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Water must be present.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34555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It reacts with the oxide to make a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hydroxide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027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57356" y="4702742"/>
            <a:ext cx="5286412" cy="369332"/>
            <a:chOff x="1857356" y="4786322"/>
            <a:chExt cx="528641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1857356" y="4786322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sodium oxide + water           sodium hydroxide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282314" y="4999048"/>
              <a:ext cx="504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0034" y="5143512"/>
            <a:ext cx="8001056" cy="369332"/>
            <a:chOff x="500034" y="5143512"/>
            <a:chExt cx="800105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500034" y="5143512"/>
              <a:ext cx="8001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7030A0"/>
                  </a:solidFill>
                  <a:latin typeface="Comic Sans MS" pitchFamily="66" charset="0"/>
                </a:rPr>
                <a:t>Hydroxide </a:t>
              </a:r>
              <a:r>
                <a:rPr lang="en-GB" dirty="0" smtClean="0">
                  <a:latin typeface="Comic Sans MS" pitchFamily="66" charset="0"/>
                </a:rPr>
                <a:t>ions (OH  ) cause a soluble substance to be </a:t>
              </a:r>
              <a:r>
                <a:rPr lang="en-GB" b="1" dirty="0" smtClean="0">
                  <a:solidFill>
                    <a:srgbClr val="7030A0"/>
                  </a:solidFill>
                  <a:latin typeface="Comic Sans MS" pitchFamily="66" charset="0"/>
                </a:rPr>
                <a:t>ALKALINE</a:t>
              </a:r>
              <a:r>
                <a:rPr lang="en-GB" dirty="0" smtClean="0">
                  <a:latin typeface="Comic Sans MS" pitchFamily="66" charset="0"/>
                </a:rPr>
                <a:t> ... 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749488" y="5214950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786314" y="548856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and have a pH GREATER than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metals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non </a:t>
            </a:r>
            <a:r>
              <a:rPr lang="de-DE" dirty="0" err="1" smtClean="0"/>
              <a:t>metals</a:t>
            </a:r>
            <a:endParaRPr lang="de-DE" dirty="0" smtClean="0"/>
          </a:p>
          <a:p>
            <a:r>
              <a:rPr lang="de-DE" dirty="0" smtClean="0"/>
              <a:t>Display </a:t>
            </a:r>
            <a:r>
              <a:rPr lang="de-DE" dirty="0" err="1" smtClean="0"/>
              <a:t>data</a:t>
            </a:r>
            <a:r>
              <a:rPr lang="de-DE" dirty="0" smtClean="0"/>
              <a:t> in a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 smtClean="0"/>
          </a:p>
          <a:p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WALT: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9471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are metal oxides BASES &amp; non-metal oxides ACIDS?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Metal oxides that do NOT react with water, have a pH value of 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3572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iron (III) oxide - </a:t>
            </a:r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RUST</a:t>
            </a:r>
            <a:endParaRPr lang="en-GB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571744"/>
            <a:ext cx="27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aluminium oxide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00050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oxides will, however, 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NEUTRALISE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acids</a:t>
            </a:r>
            <a:r>
              <a:rPr lang="en-GB" dirty="0" smtClean="0">
                <a:latin typeface="Comic Sans MS" pitchFamily="66" charset="0"/>
              </a:rPr>
              <a:t> to make a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SALT &amp; WATER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1071538" y="4416990"/>
            <a:ext cx="8143932" cy="369332"/>
            <a:chOff x="1857356" y="4786322"/>
            <a:chExt cx="528641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1857356" y="4786322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aluminium oxide + hydrochloric acid             aluminium chloride  + water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421430" y="4941340"/>
              <a:ext cx="403736" cy="13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4" name="Picture 2" descr="http://upload.wikimedia.org/wikipedia/commons/e/ee/Iron(III)-oxide-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000396" cy="2253819"/>
          </a:xfrm>
          <a:prstGeom prst="rect">
            <a:avLst/>
          </a:prstGeom>
          <a:noFill/>
        </p:spPr>
      </p:pic>
      <p:pic>
        <p:nvPicPr>
          <p:cNvPr id="23556" name="Picture 4" descr="http://www.future-gadgets.com/wp-content/uploads/2008/11/aluminium-ox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2"/>
            <a:ext cx="2071702" cy="1857388"/>
          </a:xfrm>
          <a:prstGeom prst="rect">
            <a:avLst/>
          </a:prstGeom>
          <a:noFill/>
        </p:spPr>
      </p:pic>
      <p:grpSp>
        <p:nvGrpSpPr>
          <p:cNvPr id="20" name="Group 17"/>
          <p:cNvGrpSpPr/>
          <p:nvPr/>
        </p:nvGrpSpPr>
        <p:grpSpPr>
          <a:xfrm>
            <a:off x="1071538" y="4857760"/>
            <a:ext cx="8143932" cy="369332"/>
            <a:chOff x="1857356" y="4786322"/>
            <a:chExt cx="5286412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1857356" y="4786322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 2Al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O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(s)   + 6HCl(aq)              2AlCl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(aq)  +  3H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O(l)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573121" y="4929198"/>
              <a:ext cx="403736" cy="13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00034" y="52863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27" name="Group 17"/>
          <p:cNvGrpSpPr/>
          <p:nvPr/>
        </p:nvGrpSpPr>
        <p:grpSpPr>
          <a:xfrm>
            <a:off x="1000100" y="5274246"/>
            <a:ext cx="8143932" cy="369332"/>
            <a:chOff x="1857356" y="4786322"/>
            <a:chExt cx="5286412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1857356" y="4786322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iron (III) oxide + nitric acid             iron(III) nitrate  + water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990470" y="4941340"/>
              <a:ext cx="403736" cy="13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7"/>
          <p:cNvGrpSpPr/>
          <p:nvPr/>
        </p:nvGrpSpPr>
        <p:grpSpPr>
          <a:xfrm>
            <a:off x="1000100" y="5715016"/>
            <a:ext cx="8143932" cy="369332"/>
            <a:chOff x="1857356" y="4786322"/>
            <a:chExt cx="5286412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857356" y="4786322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 2Fe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O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(s)   + 6HNO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(aq)              2Fe(NO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)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(aq)  +  3H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O(l)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725850" y="4929198"/>
              <a:ext cx="403736" cy="13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/>
      <p:bldP spid="1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are metal oxides BASES &amp; non-metal oxides ACIDS?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When non-metals burn in oxygen, they react to produce non-metal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OXIDES</a:t>
            </a:r>
            <a:r>
              <a:rPr lang="en-GB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1357298"/>
            <a:ext cx="27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sulfur burning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571744"/>
            <a:ext cx="27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carbon burning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63117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In both of these examples, gaseous oxides are made.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98836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They do NOT affect DRY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LITMUS</a:t>
            </a:r>
            <a:r>
              <a:rPr lang="en-GB" dirty="0" smtClean="0">
                <a:latin typeface="Comic Sans MS" pitchFamily="66" charset="0"/>
              </a:rPr>
              <a:t> or </a:t>
            </a:r>
            <a:r>
              <a:rPr lang="en-GB" b="1" dirty="0" smtClean="0">
                <a:solidFill>
                  <a:schemeClr val="accent2"/>
                </a:solidFill>
                <a:latin typeface="Comic Sans MS" pitchFamily="66" charset="0"/>
              </a:rPr>
              <a:t>U</a:t>
            </a:r>
            <a:r>
              <a:rPr lang="en-GB" b="1" dirty="0" smtClean="0">
                <a:solidFill>
                  <a:schemeClr val="accent3"/>
                </a:solidFill>
                <a:latin typeface="Comic Sans MS" pitchFamily="66" charset="0"/>
              </a:rPr>
              <a:t>NI</a:t>
            </a:r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R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SA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 indicator </a:t>
            </a:r>
            <a:r>
              <a:rPr lang="en-GB" b="1" dirty="0" smtClean="0">
                <a:latin typeface="Comic Sans MS" pitchFamily="66" charset="0"/>
              </a:rPr>
              <a:t>paper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34555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Water must be present.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34555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It reacts with the oxide to make an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ACID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027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1857356" y="4702742"/>
            <a:ext cx="5286412" cy="369332"/>
            <a:chOff x="1857356" y="4786322"/>
            <a:chExt cx="528641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1857356" y="4786322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sulfur dioxide + water           </a:t>
              </a:r>
              <a:r>
                <a:rPr lang="en-GB" dirty="0" err="1" smtClean="0">
                  <a:solidFill>
                    <a:srgbClr val="FF0000"/>
                  </a:solidFill>
                  <a:latin typeface="Comic Sans MS" pitchFamily="66" charset="0"/>
                </a:rPr>
                <a:t>sulfurous</a:t>
              </a:r>
              <a:r>
                <a:rPr lang="en-GB" dirty="0" smtClean="0">
                  <a:latin typeface="Comic Sans MS" pitchFamily="66" charset="0"/>
                </a:rPr>
                <a:t> acid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353752" y="4999048"/>
              <a:ext cx="504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429256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and have a pH LESS than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16" name="Picture 2" descr="https://www.theimagefile.com/v/tp/178/337/8340220202_4_laboratory-experiment-sulp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46" y="1142984"/>
            <a:ext cx="1839528" cy="2500330"/>
          </a:xfrm>
          <a:prstGeom prst="rect">
            <a:avLst/>
          </a:prstGeom>
          <a:noFill/>
        </p:spPr>
      </p:pic>
      <p:pic>
        <p:nvPicPr>
          <p:cNvPr id="18" name="Picture 4" descr="http://www.thegeminigeek.com/wp-content/uploads/2009/12/What-is-Carbon-Burn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1785950" cy="2491401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428596" y="5345684"/>
            <a:ext cx="8001056" cy="440770"/>
            <a:chOff x="357158" y="5072074"/>
            <a:chExt cx="8001056" cy="440770"/>
          </a:xfrm>
        </p:grpSpPr>
        <p:sp>
          <p:nvSpPr>
            <p:cNvPr id="19" name="TextBox 18"/>
            <p:cNvSpPr txBox="1"/>
            <p:nvPr/>
          </p:nvSpPr>
          <p:spPr>
            <a:xfrm>
              <a:off x="357158" y="5143512"/>
              <a:ext cx="8001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The acid molecule dissociates, into </a:t>
              </a:r>
              <a:r>
                <a:rPr lang="en-GB" dirty="0" smtClean="0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  <a:r>
                <a:rPr lang="en-GB" dirty="0" smtClean="0">
                  <a:latin typeface="Comic Sans MS" pitchFamily="66" charset="0"/>
                </a:rPr>
                <a:t>  ions and an anion</a:t>
              </a:r>
              <a:endParaRPr lang="en-GB" b="1" dirty="0">
                <a:latin typeface="Comic Sans MS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86248" y="507207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endParaRPr lang="en-GB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" name="Group 17"/>
          <p:cNvGrpSpPr/>
          <p:nvPr/>
        </p:nvGrpSpPr>
        <p:grpSpPr>
          <a:xfrm>
            <a:off x="2143076" y="5072074"/>
            <a:ext cx="4643502" cy="369332"/>
            <a:chOff x="1857356" y="4786322"/>
            <a:chExt cx="3014203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1857356" y="4786322"/>
              <a:ext cx="301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 SO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(g)   + H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O(l)                H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SO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(aq)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169406" y="4929198"/>
              <a:ext cx="403736" cy="13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000232" y="5702874"/>
            <a:ext cx="5857916" cy="452912"/>
            <a:chOff x="2000232" y="5702874"/>
            <a:chExt cx="5857916" cy="452912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232" y="5702874"/>
              <a:ext cx="5857916" cy="452912"/>
              <a:chOff x="2000232" y="5702874"/>
              <a:chExt cx="5857916" cy="45291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000232" y="5786454"/>
                <a:ext cx="5857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itchFamily="66" charset="0"/>
                  </a:rPr>
                  <a:t>H</a:t>
                </a:r>
                <a:r>
                  <a:rPr lang="en-GB" sz="1200" dirty="0" smtClean="0">
                    <a:latin typeface="Comic Sans MS" pitchFamily="66" charset="0"/>
                  </a:rPr>
                  <a:t>2</a:t>
                </a:r>
                <a:r>
                  <a:rPr lang="en-GB" dirty="0" smtClean="0">
                    <a:latin typeface="Comic Sans MS" pitchFamily="66" charset="0"/>
                  </a:rPr>
                  <a:t>SO</a:t>
                </a:r>
                <a:r>
                  <a:rPr lang="en-GB" sz="1200" dirty="0" smtClean="0">
                    <a:latin typeface="Comic Sans MS" pitchFamily="66" charset="0"/>
                  </a:rPr>
                  <a:t>3</a:t>
                </a:r>
                <a:r>
                  <a:rPr lang="en-GB" dirty="0" smtClean="0">
                    <a:latin typeface="Comic Sans MS" pitchFamily="66" charset="0"/>
                  </a:rPr>
                  <a:t>(aq)                 2</a:t>
                </a:r>
                <a:r>
                  <a:rPr lang="en-GB" dirty="0" smtClean="0">
                    <a:solidFill>
                      <a:srgbClr val="FF0000"/>
                    </a:solidFill>
                    <a:latin typeface="Comic Sans MS" pitchFamily="66" charset="0"/>
                  </a:rPr>
                  <a:t>H</a:t>
                </a:r>
                <a:r>
                  <a:rPr lang="en-GB" dirty="0" smtClean="0">
                    <a:latin typeface="Comic Sans MS" pitchFamily="66" charset="0"/>
                  </a:rPr>
                  <a:t>  (aq)  +  SO</a:t>
                </a:r>
                <a:r>
                  <a:rPr lang="en-GB" sz="1200" dirty="0" smtClean="0">
                    <a:latin typeface="Comic Sans MS" pitchFamily="66" charset="0"/>
                  </a:rPr>
                  <a:t>3</a:t>
                </a:r>
                <a:r>
                  <a:rPr lang="en-GB" dirty="0" smtClean="0">
                    <a:latin typeface="Comic Sans MS" pitchFamily="66" charset="0"/>
                  </a:rPr>
                  <a:t>   (aq)</a:t>
                </a:r>
                <a:endParaRPr lang="en-GB" b="1" dirty="0">
                  <a:latin typeface="Comic Sans MS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72000" y="5702874"/>
                <a:ext cx="35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itchFamily="66" charset="0"/>
                  </a:rPr>
                  <a:t>+</a:t>
                </a:r>
                <a:endParaRPr lang="en-GB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29322" y="5715016"/>
                <a:ext cx="500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>
                    <a:latin typeface="Comic Sans MS" pitchFamily="66" charset="0"/>
                  </a:rPr>
                  <a:t>2-</a:t>
                </a:r>
                <a:endParaRPr lang="en-GB" sz="1200" b="1" dirty="0">
                  <a:latin typeface="Comic Sans MS" pitchFamily="66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flipV="1">
              <a:off x="3643306" y="5857330"/>
              <a:ext cx="500066" cy="214876"/>
              <a:chOff x="7358082" y="4928636"/>
              <a:chExt cx="500066" cy="21487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358082" y="5071512"/>
                <a:ext cx="500066" cy="72000"/>
                <a:chOff x="7358082" y="5071512"/>
                <a:chExt cx="500066" cy="720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358082" y="5072074"/>
                  <a:ext cx="46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7786148" y="5071512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 flipH="1" flipV="1">
                <a:off x="7358082" y="4928636"/>
                <a:ext cx="500066" cy="72000"/>
                <a:chOff x="7358082" y="5071512"/>
                <a:chExt cx="500066" cy="720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7358082" y="5072074"/>
                  <a:ext cx="46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7786148" y="5071512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are metal oxides BASES &amp; non-metal oxides ACIDS?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Non-metals oxides that are insoluble in water have a pH value of 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7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14298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silicon dioxide (SiO</a:t>
            </a: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n-GB" dirty="0" smtClean="0">
                <a:latin typeface="Comic Sans MS" pitchFamily="66" charset="0"/>
              </a:rPr>
              <a:t>)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85762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 is a particularly important reaction in the BLAST FURNACE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6346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i.e.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1357290" y="4218161"/>
            <a:ext cx="6286544" cy="357190"/>
            <a:chOff x="1857356" y="4786322"/>
            <a:chExt cx="5286412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1857356" y="4786322"/>
              <a:ext cx="5286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silicon dioxide + calcium oxide           calcium silicate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680781" y="5119722"/>
              <a:ext cx="504000" cy="1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531142" y="5005508"/>
            <a:ext cx="45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 is a 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NEUTRALISATION</a:t>
            </a:r>
            <a:r>
              <a:rPr lang="en-GB" dirty="0" smtClean="0">
                <a:latin typeface="Comic Sans MS" pitchFamily="66" charset="0"/>
              </a:rPr>
              <a:t> reaction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8444" y="5456028"/>
            <a:ext cx="36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 removes sand impurities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094437" y="4634329"/>
            <a:ext cx="4643502" cy="369332"/>
            <a:chOff x="1857356" y="4786322"/>
            <a:chExt cx="3014203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1857356" y="4786322"/>
              <a:ext cx="301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 SiO</a:t>
              </a:r>
              <a:r>
                <a:rPr lang="en-GB" sz="1200" dirty="0" smtClean="0">
                  <a:latin typeface="Comic Sans MS" pitchFamily="66" charset="0"/>
                </a:rPr>
                <a:t>2</a:t>
              </a:r>
              <a:r>
                <a:rPr lang="en-GB" dirty="0" smtClean="0">
                  <a:latin typeface="Comic Sans MS" pitchFamily="66" charset="0"/>
                </a:rPr>
                <a:t>(s)   + CaO(s)                CaSiO</a:t>
              </a:r>
              <a:r>
                <a:rPr lang="en-GB" sz="1200" dirty="0" smtClean="0">
                  <a:latin typeface="Comic Sans MS" pitchFamily="66" charset="0"/>
                </a:rPr>
                <a:t>3</a:t>
              </a:r>
              <a:r>
                <a:rPr lang="en-GB" dirty="0" smtClean="0">
                  <a:latin typeface="Comic Sans MS" pitchFamily="66" charset="0"/>
                </a:rPr>
                <a:t>(s)</a:t>
              </a:r>
              <a:endParaRPr lang="en-GB" b="1" dirty="0">
                <a:latin typeface="Comic Sans MS" pitchFamily="66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45182" y="4968110"/>
              <a:ext cx="4037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static.ddmcdn.com/gif/quartz-watch-crys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071702" cy="1743088"/>
          </a:xfrm>
          <a:prstGeom prst="rect">
            <a:avLst/>
          </a:prstGeom>
          <a:noFill/>
        </p:spPr>
      </p:pic>
      <p:pic>
        <p:nvPicPr>
          <p:cNvPr id="1028" name="Picture 4" descr="http://projects.math.arizona.edu/~sp2007/dunes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381" y="1357298"/>
            <a:ext cx="2667019" cy="2000264"/>
          </a:xfrm>
          <a:prstGeom prst="rect">
            <a:avLst/>
          </a:prstGeom>
          <a:noFill/>
        </p:spPr>
      </p:pic>
      <p:pic>
        <p:nvPicPr>
          <p:cNvPr id="1030" name="Picture 6" descr="http://www.chemguide.co.uk/inorganic/group4/si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8175" y="1438464"/>
            <a:ext cx="2238375" cy="18764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350043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 oxide will, however, 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NEUTRALISE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BASES </a:t>
            </a:r>
            <a:r>
              <a:rPr lang="en-GB" dirty="0" smtClean="0">
                <a:latin typeface="Comic Sans MS" pitchFamily="66" charset="0"/>
              </a:rPr>
              <a:t>e.g. calcium oxide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(CaO)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32" name="AutoShape 8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" name="Picture 43" descr="s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4322" y="5267663"/>
            <a:ext cx="1969397" cy="147360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931171" y="5467712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as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SLAG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  <p:bldP spid="23" grpId="0"/>
      <p:bldP spid="19" grpId="0"/>
      <p:bldP spid="39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does the reactivity of metals increase down a group?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403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Metals react by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LOSING</a:t>
            </a:r>
            <a:r>
              <a:rPr lang="en-GB" dirty="0" smtClean="0">
                <a:latin typeface="Comic Sans MS" pitchFamily="66" charset="0"/>
              </a:rPr>
              <a:t> electrons.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139" y="1123528"/>
            <a:ext cx="718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easier</a:t>
            </a:r>
            <a:r>
              <a:rPr lang="en-GB" dirty="0" smtClean="0">
                <a:latin typeface="Comic Sans MS" pitchFamily="66" charset="0"/>
              </a:rPr>
              <a:t> it is to lose an electron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latin typeface="Comic Sans MS" pitchFamily="66" charset="0"/>
              </a:rPr>
              <a:t> reactive the metal.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8986" y="1464625"/>
            <a:ext cx="102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979" y="349831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 depends on how the electrons are arranged.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849" y="1477085"/>
            <a:ext cx="54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potassium is MORE reactive than lithium.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32" name="AutoShape 8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26392" y="-2147077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http://i4.ytimg.com/vi/OFG4Yr7lQzw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091" y="1865448"/>
            <a:ext cx="1984510" cy="1488383"/>
          </a:xfrm>
          <a:prstGeom prst="rect">
            <a:avLst/>
          </a:prstGeom>
          <a:noFill/>
        </p:spPr>
      </p:pic>
      <p:pic>
        <p:nvPicPr>
          <p:cNvPr id="8" name="Picture 4" descr="http://www.visualphotos.com/photo/1x6345677/lithium_reacting_with_water_3L6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878" y="1897836"/>
            <a:ext cx="1984509" cy="138798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809313" y="3495072"/>
            <a:ext cx="187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In particular: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928" y="3903635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how far the outermost electron(s) is from the nucleus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679" y="4250595"/>
            <a:ext cx="785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how shielded the electron is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105" y="4590691"/>
            <a:ext cx="7538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(the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occupied shells,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GREATER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the shielding</a:t>
            </a:r>
            <a:endParaRPr lang="en-GB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4672" y="4927918"/>
            <a:ext cx="799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and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LOWER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the attraction of the nucleus for the outer electrons)</a:t>
            </a:r>
            <a:endParaRPr lang="en-GB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468877" y="1809345"/>
            <a:ext cx="671208" cy="389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57981" y="1854737"/>
            <a:ext cx="671208" cy="389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19350" y="728533"/>
            <a:ext cx="403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OXIDATION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5" grpId="0"/>
      <p:bldP spid="39" grpId="0"/>
      <p:bldP spid="29" grpId="0"/>
      <p:bldP spid="30" grpId="0"/>
      <p:bldP spid="31" grpId="0"/>
      <p:bldP spid="32" grpId="0"/>
      <p:bldP spid="33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does the reactivity of metals increase down a group?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9531" y="696141"/>
            <a:ext cx="102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162" y="2729829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electron arrangements are: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849" y="708600"/>
            <a:ext cx="54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potassium is MORE reactive than lithium.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32" name="AutoShape 8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26392" y="-2147077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http://i4.ytimg.com/vi/OFG4Yr7lQzw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113" y="1116418"/>
            <a:ext cx="1984510" cy="148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://www.visualphotos.com/photo/1x6345677/lithium_reacting_with_water_3L6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410" y="1187717"/>
            <a:ext cx="1984509" cy="1387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TextBox 28"/>
          <p:cNvSpPr txBox="1"/>
          <p:nvPr/>
        </p:nvSpPr>
        <p:spPr>
          <a:xfrm>
            <a:off x="741203" y="3076783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Potassium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1463" y="3083266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Lithium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0378" y="3073540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2, 8, 8, 1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8275" y="3080027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2,  1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5324389" y="3894300"/>
            <a:ext cx="1116000" cy="1116000"/>
            <a:chOff x="5324389" y="3894300"/>
            <a:chExt cx="1116000" cy="1116000"/>
          </a:xfrm>
        </p:grpSpPr>
        <p:grpSp>
          <p:nvGrpSpPr>
            <p:cNvPr id="4" name="Group 41"/>
            <p:cNvGrpSpPr/>
            <p:nvPr/>
          </p:nvGrpSpPr>
          <p:grpSpPr>
            <a:xfrm>
              <a:off x="5512397" y="4092101"/>
              <a:ext cx="720000" cy="742896"/>
              <a:chOff x="5483214" y="4092101"/>
              <a:chExt cx="720000" cy="74289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687436" y="4306109"/>
                <a:ext cx="324000" cy="32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36"/>
              <p:cNvGrpSpPr/>
              <p:nvPr/>
            </p:nvGrpSpPr>
            <p:grpSpPr>
              <a:xfrm>
                <a:off x="5483214" y="4092101"/>
                <a:ext cx="720000" cy="742896"/>
                <a:chOff x="2003898" y="4124527"/>
                <a:chExt cx="720000" cy="742896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2003898" y="4134256"/>
                  <a:ext cx="720000" cy="720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324873" y="4124527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1353" y="483142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6" name="Oval 55"/>
            <p:cNvSpPr/>
            <p:nvPr/>
          </p:nvSpPr>
          <p:spPr>
            <a:xfrm>
              <a:off x="5324389" y="3894300"/>
              <a:ext cx="1116000" cy="11160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 rot="16200000">
              <a:off x="5372836" y="421855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87"/>
          <p:cNvGrpSpPr/>
          <p:nvPr/>
        </p:nvGrpSpPr>
        <p:grpSpPr>
          <a:xfrm>
            <a:off x="1430017" y="3570045"/>
            <a:ext cx="1872000" cy="1872000"/>
            <a:chOff x="1430017" y="3570045"/>
            <a:chExt cx="1872000" cy="1872000"/>
          </a:xfrm>
        </p:grpSpPr>
        <p:grpSp>
          <p:nvGrpSpPr>
            <p:cNvPr id="9" name="Group 75"/>
            <p:cNvGrpSpPr/>
            <p:nvPr/>
          </p:nvGrpSpPr>
          <p:grpSpPr>
            <a:xfrm>
              <a:off x="1608219" y="3748365"/>
              <a:ext cx="1500049" cy="1500189"/>
              <a:chOff x="1608219" y="3748365"/>
              <a:chExt cx="1500049" cy="150018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198450" y="4338536"/>
                <a:ext cx="324000" cy="3240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35"/>
              <p:cNvGrpSpPr/>
              <p:nvPr/>
            </p:nvGrpSpPr>
            <p:grpSpPr>
              <a:xfrm>
                <a:off x="2003898" y="4124527"/>
                <a:ext cx="720000" cy="742896"/>
                <a:chOff x="2003898" y="4124527"/>
                <a:chExt cx="720000" cy="74289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003898" y="4134256"/>
                  <a:ext cx="720000" cy="720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24873" y="4124527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331353" y="483142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60"/>
              <p:cNvGrpSpPr/>
              <p:nvPr/>
            </p:nvGrpSpPr>
            <p:grpSpPr>
              <a:xfrm>
                <a:off x="1796297" y="3926719"/>
                <a:ext cx="1135264" cy="1138496"/>
                <a:chOff x="1796297" y="3926719"/>
                <a:chExt cx="1135264" cy="1138496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806102" y="3936460"/>
                  <a:ext cx="1116000" cy="1116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44"/>
                <p:cNvGrpSpPr/>
                <p:nvPr/>
              </p:nvGrpSpPr>
              <p:grpSpPr>
                <a:xfrm>
                  <a:off x="2282713" y="3926719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" name="Group 45"/>
                <p:cNvGrpSpPr/>
                <p:nvPr/>
              </p:nvGrpSpPr>
              <p:grpSpPr>
                <a:xfrm>
                  <a:off x="2289193" y="5022735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" name="Group 48"/>
                <p:cNvGrpSpPr/>
                <p:nvPr/>
              </p:nvGrpSpPr>
              <p:grpSpPr>
                <a:xfrm rot="16200000">
                  <a:off x="2830713" y="4494175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50" name="Oval 49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" name="Group 51"/>
                <p:cNvGrpSpPr/>
                <p:nvPr/>
              </p:nvGrpSpPr>
              <p:grpSpPr>
                <a:xfrm rot="16200000">
                  <a:off x="1737929" y="4481199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" name="Group 61"/>
              <p:cNvGrpSpPr/>
              <p:nvPr/>
            </p:nvGrpSpPr>
            <p:grpSpPr>
              <a:xfrm>
                <a:off x="1608219" y="3748365"/>
                <a:ext cx="1500049" cy="1500189"/>
                <a:chOff x="1796299" y="3926719"/>
                <a:chExt cx="1126291" cy="1129603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806102" y="3936460"/>
                  <a:ext cx="1116000" cy="1116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44"/>
                <p:cNvGrpSpPr/>
                <p:nvPr/>
              </p:nvGrpSpPr>
              <p:grpSpPr>
                <a:xfrm>
                  <a:off x="2282713" y="3926719"/>
                  <a:ext cx="150246" cy="33587"/>
                  <a:chOff x="3177689" y="4276927"/>
                  <a:chExt cx="150246" cy="33587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177689" y="4276927"/>
                    <a:ext cx="27030" cy="2710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3300905" y="4283407"/>
                    <a:ext cx="27030" cy="2710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" name="Group 45"/>
                <p:cNvGrpSpPr/>
                <p:nvPr/>
              </p:nvGrpSpPr>
              <p:grpSpPr>
                <a:xfrm>
                  <a:off x="2289194" y="5022737"/>
                  <a:ext cx="150246" cy="33585"/>
                  <a:chOff x="3177690" y="4276929"/>
                  <a:chExt cx="150246" cy="33585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3177690" y="4276929"/>
                    <a:ext cx="27030" cy="2710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300906" y="4283407"/>
                    <a:ext cx="27030" cy="2710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" name="Group 48"/>
                <p:cNvGrpSpPr/>
                <p:nvPr/>
              </p:nvGrpSpPr>
              <p:grpSpPr>
                <a:xfrm rot="16200000">
                  <a:off x="2830674" y="4503107"/>
                  <a:ext cx="150324" cy="33508"/>
                  <a:chOff x="3177689" y="4276928"/>
                  <a:chExt cx="150324" cy="33508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3177689" y="4276928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3300906" y="4283406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0" name="Group 51"/>
                <p:cNvGrpSpPr/>
                <p:nvPr/>
              </p:nvGrpSpPr>
              <p:grpSpPr>
                <a:xfrm rot="16200000">
                  <a:off x="1737892" y="4490131"/>
                  <a:ext cx="150324" cy="33510"/>
                  <a:chOff x="3177689" y="4276928"/>
                  <a:chExt cx="150324" cy="3351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177689" y="4276928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3300906" y="4283408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86" name="Oval 85"/>
            <p:cNvSpPr/>
            <p:nvPr/>
          </p:nvSpPr>
          <p:spPr>
            <a:xfrm>
              <a:off x="1430017" y="3570045"/>
              <a:ext cx="1872000" cy="18720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 rot="16200000">
              <a:off x="3244127" y="420928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490888" y="3462648"/>
            <a:ext cx="16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electron</a:t>
            </a:r>
            <a:r>
              <a:rPr lang="en-GB" sz="1600" dirty="0" smtClean="0">
                <a:latin typeface="Comic Sans MS" pitchFamily="66" charset="0"/>
              </a:rPr>
              <a:t>  to be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LOST</a:t>
            </a:r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0800000" flipV="1">
            <a:off x="3313768" y="3949428"/>
            <a:ext cx="616209" cy="2359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 flipH="1" flipV="1">
            <a:off x="4662669" y="3926731"/>
            <a:ext cx="616209" cy="2359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Brace 92"/>
          <p:cNvSpPr/>
          <p:nvPr/>
        </p:nvSpPr>
        <p:spPr>
          <a:xfrm rot="5400000">
            <a:off x="2150581" y="3986271"/>
            <a:ext cx="396000" cy="15480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5" name="Right Brace 94"/>
          <p:cNvSpPr/>
          <p:nvPr/>
        </p:nvSpPr>
        <p:spPr>
          <a:xfrm rot="5400000">
            <a:off x="5684193" y="4283412"/>
            <a:ext cx="402078" cy="77821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814474" y="5949780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3 shields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42377" y="5761704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1 shield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99" name="Straight Arrow Connector 98"/>
          <p:cNvCxnSpPr>
            <a:endCxn id="87" idx="1"/>
          </p:cNvCxnSpPr>
          <p:nvPr/>
        </p:nvCxnSpPr>
        <p:spPr>
          <a:xfrm flipV="1">
            <a:off x="2558374" y="4240016"/>
            <a:ext cx="691025" cy="22498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23" idx="1"/>
          </p:cNvCxnSpPr>
          <p:nvPr/>
        </p:nvCxnSpPr>
        <p:spPr>
          <a:xfrm>
            <a:off x="5389123" y="4260715"/>
            <a:ext cx="374945" cy="9284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43406" y="5437451"/>
            <a:ext cx="185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greater</a:t>
            </a:r>
            <a:r>
              <a:rPr lang="en-GB" sz="1600" dirty="0" smtClean="0">
                <a:solidFill>
                  <a:srgbClr val="0070C0"/>
                </a:solidFill>
                <a:latin typeface="Comic Sans MS" pitchFamily="66" charset="0"/>
              </a:rPr>
              <a:t> distance from nucleus</a:t>
            </a:r>
            <a:endParaRPr lang="en-GB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96206" y="3420583"/>
            <a:ext cx="185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smaller</a:t>
            </a:r>
            <a:r>
              <a:rPr lang="en-GB" sz="1600" dirty="0" smtClean="0">
                <a:solidFill>
                  <a:srgbClr val="0070C0"/>
                </a:solidFill>
                <a:latin typeface="Comic Sans MS" pitchFamily="66" charset="0"/>
              </a:rPr>
              <a:t> distance from nucleus</a:t>
            </a:r>
            <a:endParaRPr lang="en-GB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16200000" flipV="1">
            <a:off x="2733473" y="4630365"/>
            <a:ext cx="1050588" cy="56420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38" idx="1"/>
          </p:cNvCxnSpPr>
          <p:nvPr/>
        </p:nvCxnSpPr>
        <p:spPr>
          <a:xfrm rot="10800000" flipV="1">
            <a:off x="5617840" y="3677053"/>
            <a:ext cx="773233" cy="530217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857456" y="6286909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Potassium’s outermost electron is less strongly attracted</a:t>
            </a:r>
            <a:endParaRPr lang="en-GB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104 0.15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-0.00105 0.1076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2" presetClass="entr" presetSubtype="1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9" grpId="0"/>
      <p:bldP spid="19" grpId="0"/>
      <p:bldP spid="20" grpId="0"/>
      <p:bldP spid="21" grpId="0"/>
      <p:bldP spid="89" grpId="0"/>
      <p:bldP spid="93" grpId="0" animBg="1"/>
      <p:bldP spid="93" grpId="1" animBg="1"/>
      <p:bldP spid="95" grpId="0" animBg="1"/>
      <p:bldP spid="95" grpId="1" animBg="1"/>
      <p:bldP spid="96" grpId="0"/>
      <p:bldP spid="97" grpId="0"/>
      <p:bldP spid="105" grpId="0"/>
      <p:bldP spid="106" grpId="0"/>
      <p:bldP spid="1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57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does the reactivity of non-metals decrease down a group?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637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Non-metals react by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GAINING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electrons.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139" y="1123528"/>
            <a:ext cx="778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easier it is to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gain</a:t>
            </a:r>
            <a:r>
              <a:rPr lang="en-GB" dirty="0" smtClean="0">
                <a:latin typeface="Comic Sans MS" pitchFamily="66" charset="0"/>
              </a:rPr>
              <a:t> an electron the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latin typeface="Comic Sans MS" pitchFamily="66" charset="0"/>
              </a:rPr>
              <a:t> reactive the non-metal.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8986" y="1464625"/>
            <a:ext cx="102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979" y="349831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 depends on how the electrons are arranged.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849" y="1477085"/>
            <a:ext cx="54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Fluorine is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latin typeface="Comic Sans MS" pitchFamily="66" charset="0"/>
              </a:rPr>
              <a:t> reactive than chlorine.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32" name="AutoShape 8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26392" y="-2147077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809313" y="3495072"/>
            <a:ext cx="187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In particular: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928" y="3903635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how far the outermost shell is from the nucleus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679" y="4250595"/>
            <a:ext cx="785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how shielded that shell is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105" y="4590691"/>
            <a:ext cx="7538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(the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occupied shells, the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GREATER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the shielding</a:t>
            </a:r>
            <a:endParaRPr lang="en-GB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4672" y="4927918"/>
            <a:ext cx="799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and the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LOWER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the attraction of the nucleus for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incoming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electron)</a:t>
            </a:r>
            <a:endParaRPr lang="en-GB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468877" y="1809345"/>
            <a:ext cx="671208" cy="389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57981" y="1854737"/>
            <a:ext cx="671208" cy="389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AutoShape 2" descr="https://sites.google.com/site/geanecet/Cl.jpg"/>
          <p:cNvSpPr>
            <a:spLocks noChangeAspect="1" noChangeArrowheads="1"/>
          </p:cNvSpPr>
          <p:nvPr/>
        </p:nvSpPr>
        <p:spPr bwMode="auto">
          <a:xfrm>
            <a:off x="155575" y="-1462088"/>
            <a:ext cx="3048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48" name="AutoShape 4" descr="https://sites.google.com/site/geanecet/Cl.jpg"/>
          <p:cNvSpPr>
            <a:spLocks noChangeAspect="1" noChangeArrowheads="1"/>
          </p:cNvSpPr>
          <p:nvPr/>
        </p:nvSpPr>
        <p:spPr bwMode="auto">
          <a:xfrm>
            <a:off x="155575" y="-1462088"/>
            <a:ext cx="3048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0" name="AutoShape 6" descr="https://sites.google.com/site/geanecet/C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23" descr="chlori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3651" y="1817452"/>
            <a:ext cx="1455906" cy="1455906"/>
          </a:xfrm>
          <a:prstGeom prst="rect">
            <a:avLst/>
          </a:prstGeom>
        </p:spPr>
      </p:pic>
      <p:pic>
        <p:nvPicPr>
          <p:cNvPr id="31752" name="Picture 8" descr="http://karin.fq.uh.cu/~cnv1/qf/uclv/webelements/elements/media/element-pics/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665" y="1879701"/>
            <a:ext cx="1916417" cy="143731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174258" y="717901"/>
            <a:ext cx="236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REDUCTION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5" grpId="0"/>
      <p:bldP spid="39" grpId="0"/>
      <p:bldP spid="29" grpId="0"/>
      <p:bldP spid="30" grpId="0"/>
      <p:bldP spid="31" grpId="0"/>
      <p:bldP spid="32" grpId="0"/>
      <p:bldP spid="33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5" y="357166"/>
            <a:ext cx="732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 does the reactivity of non-metals decrease down a group?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9531" y="696141"/>
            <a:ext cx="102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Why?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162" y="2729829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electron arrangements are: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849" y="708600"/>
            <a:ext cx="54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e.g. fluorine is MORE reactive than chlorine.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32" name="AutoShape 8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126392" y="-2147077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https://www2.bc.edu/christopher-soeller/DSCN0949.JPG"/>
          <p:cNvSpPr>
            <a:spLocks noChangeAspect="1" noChangeArrowheads="1"/>
          </p:cNvSpPr>
          <p:nvPr/>
        </p:nvSpPr>
        <p:spPr bwMode="auto">
          <a:xfrm>
            <a:off x="63500" y="-136525"/>
            <a:ext cx="10296525" cy="770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41203" y="3076783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fluorine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9676" y="3054083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chlorine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0378" y="3073540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2, 7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773" y="3080026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2, 8, 7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820363" y="3494895"/>
            <a:ext cx="1500015" cy="1500760"/>
            <a:chOff x="1608287" y="3747814"/>
            <a:chExt cx="1500015" cy="1500760"/>
          </a:xfrm>
        </p:grpSpPr>
        <p:grpSp>
          <p:nvGrpSpPr>
            <p:cNvPr id="76" name="Group 75"/>
            <p:cNvGrpSpPr/>
            <p:nvPr/>
          </p:nvGrpSpPr>
          <p:grpSpPr>
            <a:xfrm>
              <a:off x="1608287" y="3747814"/>
              <a:ext cx="1500015" cy="1500760"/>
              <a:chOff x="1608287" y="3747814"/>
              <a:chExt cx="1500015" cy="150076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198450" y="4338536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003898" y="4124527"/>
                <a:ext cx="720000" cy="742896"/>
                <a:chOff x="2003898" y="4124527"/>
                <a:chExt cx="720000" cy="74289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003898" y="4134256"/>
                  <a:ext cx="720000" cy="720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24873" y="4124527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331353" y="483142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796297" y="3926719"/>
                <a:ext cx="1135264" cy="1138496"/>
                <a:chOff x="1796297" y="3926719"/>
                <a:chExt cx="1135264" cy="1138496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806102" y="3936460"/>
                  <a:ext cx="1116000" cy="1116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282713" y="3926719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2289193" y="5022735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 rot="16200000">
                  <a:off x="2830713" y="4494175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50" name="Oval 49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 rot="16200000">
                  <a:off x="1737929" y="4481199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1608287" y="3747814"/>
                <a:ext cx="1500015" cy="1500760"/>
                <a:chOff x="1796333" y="3926292"/>
                <a:chExt cx="1126257" cy="113003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806102" y="3936460"/>
                  <a:ext cx="1116000" cy="1116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282713" y="3926719"/>
                  <a:ext cx="27030" cy="271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5" name="Group 45"/>
                <p:cNvGrpSpPr/>
                <p:nvPr/>
              </p:nvGrpSpPr>
              <p:grpSpPr>
                <a:xfrm>
                  <a:off x="2289194" y="5022737"/>
                  <a:ext cx="150246" cy="33585"/>
                  <a:chOff x="3177690" y="4276929"/>
                  <a:chExt cx="150246" cy="33585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3177690" y="4276929"/>
                    <a:ext cx="27030" cy="2710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300906" y="4283407"/>
                    <a:ext cx="27030" cy="2710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6" name="Group 48"/>
                <p:cNvGrpSpPr/>
                <p:nvPr/>
              </p:nvGrpSpPr>
              <p:grpSpPr>
                <a:xfrm rot="16200000">
                  <a:off x="2830674" y="4503107"/>
                  <a:ext cx="150324" cy="33508"/>
                  <a:chOff x="3177689" y="4276928"/>
                  <a:chExt cx="150324" cy="33508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3177689" y="4276928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3300906" y="4283406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7" name="Group 51"/>
                <p:cNvGrpSpPr/>
                <p:nvPr/>
              </p:nvGrpSpPr>
              <p:grpSpPr>
                <a:xfrm rot="16200000">
                  <a:off x="1784635" y="3937990"/>
                  <a:ext cx="655789" cy="632394"/>
                  <a:chOff x="3177689" y="4276928"/>
                  <a:chExt cx="655789" cy="632394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177689" y="4276928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3806371" y="4882292"/>
                    <a:ext cx="27107" cy="270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87" name="Oval 86"/>
            <p:cNvSpPr/>
            <p:nvPr/>
          </p:nvSpPr>
          <p:spPr>
            <a:xfrm rot="16200000">
              <a:off x="3069023" y="4433032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ight Brace 92"/>
          <p:cNvSpPr/>
          <p:nvPr/>
        </p:nvSpPr>
        <p:spPr>
          <a:xfrm rot="5400000">
            <a:off x="1526591" y="4084966"/>
            <a:ext cx="447474" cy="760057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5" name="Right Brace 94"/>
          <p:cNvSpPr/>
          <p:nvPr/>
        </p:nvSpPr>
        <p:spPr>
          <a:xfrm rot="5400000">
            <a:off x="6331085" y="3996447"/>
            <a:ext cx="479894" cy="119650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5987640" y="5512035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2 shields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37316" y="5382329"/>
            <a:ext cx="13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1 shield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76354" y="589848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Fluorine attracts the new electron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latin typeface="Comic Sans MS" pitchFamily="66" charset="0"/>
              </a:rPr>
              <a:t> strongly .....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117" name="Picture 8" descr="http://karin.fq.uh.cu/~cnv1/qf/uclv/webelements/elements/media/element-pics/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831" y="1169582"/>
            <a:ext cx="1916417" cy="1437313"/>
          </a:xfrm>
          <a:prstGeom prst="rect">
            <a:avLst/>
          </a:prstGeom>
          <a:noFill/>
        </p:spPr>
      </p:pic>
      <p:pic>
        <p:nvPicPr>
          <p:cNvPr id="118" name="Picture 117" descr="chlori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9566" y="1185154"/>
            <a:ext cx="1455906" cy="1455906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1160756" y="3690013"/>
            <a:ext cx="1133622" cy="1138496"/>
            <a:chOff x="1796297" y="3926719"/>
            <a:chExt cx="1133622" cy="1138496"/>
          </a:xfrm>
        </p:grpSpPr>
        <p:grpSp>
          <p:nvGrpSpPr>
            <p:cNvPr id="120" name="Group 75"/>
            <p:cNvGrpSpPr/>
            <p:nvPr/>
          </p:nvGrpSpPr>
          <p:grpSpPr>
            <a:xfrm>
              <a:off x="1796297" y="3926719"/>
              <a:ext cx="1128784" cy="1138496"/>
              <a:chOff x="1796297" y="3926719"/>
              <a:chExt cx="1128784" cy="1138496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2198450" y="43385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35"/>
              <p:cNvGrpSpPr/>
              <p:nvPr/>
            </p:nvGrpSpPr>
            <p:grpSpPr>
              <a:xfrm>
                <a:off x="2003898" y="4124527"/>
                <a:ext cx="720000" cy="742896"/>
                <a:chOff x="2003898" y="4124527"/>
                <a:chExt cx="720000" cy="742896"/>
              </a:xfrm>
            </p:grpSpPr>
            <p:sp>
              <p:nvSpPr>
                <p:cNvPr id="150" name="Oval 23"/>
                <p:cNvSpPr/>
                <p:nvPr/>
              </p:nvSpPr>
              <p:spPr>
                <a:xfrm>
                  <a:off x="2003898" y="4134256"/>
                  <a:ext cx="720000" cy="720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2324873" y="4124527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2331353" y="483142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4" name="Group 60"/>
              <p:cNvGrpSpPr/>
              <p:nvPr/>
            </p:nvGrpSpPr>
            <p:grpSpPr>
              <a:xfrm>
                <a:off x="1796297" y="3926719"/>
                <a:ext cx="1128784" cy="1138496"/>
                <a:chOff x="1796297" y="3926719"/>
                <a:chExt cx="1128784" cy="1138496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1806102" y="3936460"/>
                  <a:ext cx="1116000" cy="11160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8" name="Group 44"/>
                <p:cNvGrpSpPr/>
                <p:nvPr/>
              </p:nvGrpSpPr>
              <p:grpSpPr>
                <a:xfrm>
                  <a:off x="2282713" y="3926719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148" name="Oval 147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9" name="Group 45"/>
                <p:cNvGrpSpPr/>
                <p:nvPr/>
              </p:nvGrpSpPr>
              <p:grpSpPr>
                <a:xfrm>
                  <a:off x="2289193" y="5022735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146" name="Oval 145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4" name="Oval 143"/>
                <p:cNvSpPr/>
                <p:nvPr/>
              </p:nvSpPr>
              <p:spPr>
                <a:xfrm rot="16200000">
                  <a:off x="2889081" y="455902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1" name="Group 51"/>
                <p:cNvGrpSpPr/>
                <p:nvPr/>
              </p:nvGrpSpPr>
              <p:grpSpPr>
                <a:xfrm rot="16200000">
                  <a:off x="1737929" y="4481199"/>
                  <a:ext cx="159216" cy="42480"/>
                  <a:chOff x="3177689" y="4276927"/>
                  <a:chExt cx="159216" cy="42480"/>
                </a:xfrm>
              </p:grpSpPr>
              <p:sp>
                <p:nvSpPr>
                  <p:cNvPr id="142" name="Oval 141"/>
                  <p:cNvSpPr/>
                  <p:nvPr/>
                </p:nvSpPr>
                <p:spPr>
                  <a:xfrm>
                    <a:off x="3177689" y="427692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3300905" y="4283407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21" name="Oval 120"/>
            <p:cNvSpPr/>
            <p:nvPr/>
          </p:nvSpPr>
          <p:spPr>
            <a:xfrm rot="16200000">
              <a:off x="2893919" y="454976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3" name="Oval 152"/>
          <p:cNvSpPr/>
          <p:nvPr/>
        </p:nvSpPr>
        <p:spPr>
          <a:xfrm rot="16200000">
            <a:off x="4084448" y="385124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2883401" y="3456540"/>
            <a:ext cx="26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electron to be gained</a:t>
            </a:r>
            <a:endParaRPr lang="en-GB" b="1" dirty="0">
              <a:latin typeface="Comic Sans MS" pitchFamily="66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1888523" y="3987209"/>
            <a:ext cx="376212" cy="19070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858540" y="3912781"/>
            <a:ext cx="595422" cy="23391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679405" y="4246893"/>
            <a:ext cx="3062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distance of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closest</a:t>
            </a:r>
            <a:r>
              <a:rPr lang="en-GB" sz="1600" dirty="0" smtClean="0">
                <a:latin typeface="Comic Sans MS" pitchFamily="66" charset="0"/>
              </a:rPr>
              <a:t> approach</a:t>
            </a:r>
            <a:endParaRPr lang="en-GB" sz="1600" b="1" dirty="0">
              <a:latin typeface="Comic Sans MS" pitchFamily="66" charset="0"/>
            </a:endParaRPr>
          </a:p>
        </p:txBody>
      </p:sp>
      <p:cxnSp>
        <p:nvCxnSpPr>
          <p:cNvPr id="161" name="Straight Arrow Connector 160"/>
          <p:cNvCxnSpPr>
            <a:stCxn id="160" idx="1"/>
          </p:cNvCxnSpPr>
          <p:nvPr/>
        </p:nvCxnSpPr>
        <p:spPr>
          <a:xfrm rot="10800000">
            <a:off x="2158409" y="4136066"/>
            <a:ext cx="520996" cy="2801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10800000" flipH="1">
            <a:off x="5543107" y="4022652"/>
            <a:ext cx="520996" cy="2801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3542614" y="6231635"/>
            <a:ext cx="500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fluorine is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MORE</a:t>
            </a:r>
            <a:r>
              <a:rPr lang="en-GB" dirty="0" smtClean="0">
                <a:latin typeface="Comic Sans MS" pitchFamily="66" charset="0"/>
              </a:rPr>
              <a:t> reactive, than chlorine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66" name="Oval 165"/>
          <p:cNvSpPr/>
          <p:nvPr/>
        </p:nvSpPr>
        <p:spPr>
          <a:xfrm rot="16200000">
            <a:off x="4098619" y="384414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 rot="16200000">
            <a:off x="4091536" y="383706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00208 0.109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0104 0.10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 0.02176 " pathEditMode="relative" ptsTypes="AA">
                                      <p:cBhvr>
                                        <p:cTn id="1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162 L 0.20017 0.01111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9" grpId="0"/>
      <p:bldP spid="19" grpId="0"/>
      <p:bldP spid="20" grpId="0"/>
      <p:bldP spid="21" grpId="0"/>
      <p:bldP spid="93" grpId="0" animBg="1"/>
      <p:bldP spid="93" grpId="1" animBg="1"/>
      <p:bldP spid="95" grpId="1" animBg="1"/>
      <p:bldP spid="96" grpId="0"/>
      <p:bldP spid="97" grpId="0"/>
      <p:bldP spid="115" grpId="0"/>
      <p:bldP spid="153" grpId="0" animBg="1"/>
      <p:bldP spid="154" grpId="0"/>
      <p:bldP spid="160" grpId="0"/>
      <p:bldP spid="165" grpId="0"/>
      <p:bldP spid="166" grpId="0" animBg="1"/>
      <p:bldP spid="166" grpId="1" animBg="1"/>
      <p:bldP spid="167" grpId="0" animBg="1"/>
      <p:bldP spid="1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55508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  <a:cs typeface="Arial" pitchFamily="34" charset="0"/>
              </a:rPr>
              <a:t>You will know that elements can be divided into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28794" y="857232"/>
            <a:ext cx="5643602" cy="755508"/>
            <a:chOff x="1928794" y="857232"/>
            <a:chExt cx="5643602" cy="75550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928794" y="857232"/>
              <a:ext cx="1857388" cy="755508"/>
            </a:xfrm>
            <a:prstGeom prst="rect">
              <a:avLst/>
            </a:prstGeom>
          </p:spPr>
          <p:txBody>
            <a:bodyPr vert="horz" lIns="182880" tIns="91440">
              <a:noAutofit/>
            </a:bodyPr>
            <a:lstStyle/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metals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500430" y="857232"/>
              <a:ext cx="1857388" cy="755508"/>
            </a:xfrm>
            <a:prstGeom prst="rect">
              <a:avLst/>
            </a:prstGeom>
          </p:spPr>
          <p:txBody>
            <a:bodyPr vert="horz" lIns="182880" tIns="91440">
              <a:noAutofit/>
            </a:bodyPr>
            <a:lstStyle/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and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429124" y="857232"/>
              <a:ext cx="3143272" cy="755508"/>
            </a:xfrm>
            <a:prstGeom prst="rect">
              <a:avLst/>
            </a:prstGeom>
          </p:spPr>
          <p:txBody>
            <a:bodyPr vert="horz" lIns="182880" tIns="91440">
              <a:noAutofit/>
            </a:bodyPr>
            <a:lstStyle/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non-metals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500034" y="1428736"/>
            <a:ext cx="8143932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If you know the property of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metal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034" y="3000372"/>
            <a:ext cx="3071834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So metals are ...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4348" y="3500438"/>
            <a:ext cx="3143272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SHINY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71736" y="3500438"/>
            <a:ext cx="6858048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MALLEABLE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&amp;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DUCTILE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14348" y="3929066"/>
            <a:ext cx="7786742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GOOD conductors electricity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14348" y="4745194"/>
            <a:ext cx="7215238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usually have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HIGH melting points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0034" y="2000240"/>
            <a:ext cx="8143932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The property of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non-metal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57488" y="2571744"/>
            <a:ext cx="5929354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w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ill almost always be the opposite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86314" y="4316566"/>
            <a:ext cx="4071966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the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SOLID STATE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4348" y="5173822"/>
            <a:ext cx="7215238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800" noProof="0" dirty="0" smtClean="0">
                <a:latin typeface="Comic Sans MS" pitchFamily="66" charset="0"/>
                <a:cs typeface="Arial" pitchFamily="34" charset="0"/>
              </a:rPr>
              <a:t>form </a:t>
            </a:r>
            <a:r>
              <a:rPr lang="en-GB" sz="28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OXIDES </a:t>
            </a:r>
            <a:r>
              <a:rPr lang="en-GB" sz="2800" noProof="0" dirty="0" smtClean="0">
                <a:latin typeface="Comic Sans MS" pitchFamily="66" charset="0"/>
                <a:cs typeface="Arial" pitchFamily="34" charset="0"/>
              </a:rPr>
              <a:t>known as </a:t>
            </a:r>
            <a:r>
              <a:rPr lang="en-GB" sz="28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BASES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214414" y="5673888"/>
            <a:ext cx="7215238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800" noProof="0" dirty="0" smtClean="0">
                <a:latin typeface="Comic Sans MS" pitchFamily="66" charset="0"/>
                <a:cs typeface="Arial" pitchFamily="34" charset="0"/>
              </a:rPr>
              <a:t>Reactivity</a:t>
            </a:r>
            <a:r>
              <a:rPr lang="en-GB" sz="28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INCREASES </a:t>
            </a:r>
            <a:r>
              <a:rPr lang="en-GB" sz="2800" u="sng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down</a:t>
            </a:r>
            <a:r>
              <a:rPr lang="en-GB" sz="28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 group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42844" y="714356"/>
            <a:ext cx="3071834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metals are ...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4282" y="1357298"/>
            <a:ext cx="2143140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SHINY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4282" y="1857364"/>
            <a:ext cx="4071966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MALLEABLE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&amp;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DUCTILE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14282" y="2357430"/>
            <a:ext cx="4714908" cy="64294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GOOD conductors electricity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4282" y="3286124"/>
            <a:ext cx="4786346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usually have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HIGH melting points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00166" y="2786058"/>
            <a:ext cx="3357586" cy="50006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the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SOLID STATE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4282" y="3786190"/>
            <a:ext cx="4572032" cy="64294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noProof="0" dirty="0" smtClean="0">
                <a:latin typeface="Comic Sans MS" pitchFamily="66" charset="0"/>
                <a:cs typeface="Arial" pitchFamily="34" charset="0"/>
              </a:rPr>
              <a:t>form </a:t>
            </a:r>
            <a:r>
              <a:rPr lang="en-GB" sz="20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OXIDES </a:t>
            </a:r>
            <a:r>
              <a:rPr lang="en-GB" sz="2000" noProof="0" dirty="0" smtClean="0">
                <a:latin typeface="Comic Sans MS" pitchFamily="66" charset="0"/>
                <a:cs typeface="Arial" pitchFamily="34" charset="0"/>
              </a:rPr>
              <a:t>known as </a:t>
            </a:r>
            <a:r>
              <a:rPr lang="en-GB" sz="20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BASES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14282" y="4214818"/>
            <a:ext cx="3643338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noProof="0" dirty="0" smtClean="0">
                <a:latin typeface="Comic Sans MS" pitchFamily="66" charset="0"/>
                <a:cs typeface="Arial" pitchFamily="34" charset="0"/>
              </a:rPr>
              <a:t>Reactivity</a:t>
            </a:r>
            <a:r>
              <a:rPr lang="en-GB" sz="20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INCREASES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86050" y="4600526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2DA2BF"/>
              </a:buClr>
              <a:buSzPct val="80000"/>
            </a:pPr>
            <a:r>
              <a:rPr lang="en-GB" sz="2000" u="sng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down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a group</a:t>
            </a:r>
            <a:endParaRPr lang="en-GB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789307" y="714356"/>
            <a:ext cx="3643338" cy="7555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non-metals are ...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714876" y="1357298"/>
            <a:ext cx="2143140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usually DULL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14876" y="1857364"/>
            <a:ext cx="2786082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usually BRITTLE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14876" y="2357430"/>
            <a:ext cx="4714908" cy="64294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POOR conductors electricity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857884" y="2761799"/>
            <a:ext cx="3143272" cy="50006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the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SOLID STATE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714876" y="3286124"/>
            <a:ext cx="4786346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usually have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LOW melting points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714876" y="3754291"/>
            <a:ext cx="4572032" cy="64294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noProof="0" dirty="0" smtClean="0">
                <a:latin typeface="Comic Sans MS" pitchFamily="66" charset="0"/>
                <a:cs typeface="Arial" pitchFamily="34" charset="0"/>
              </a:rPr>
              <a:t>form </a:t>
            </a:r>
            <a:r>
              <a:rPr lang="en-GB" sz="2000" noProof="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OXIDES</a:t>
            </a:r>
            <a:r>
              <a:rPr lang="en-GB" sz="20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that are </a:t>
            </a:r>
            <a:r>
              <a:rPr lang="en-GB" sz="2000" noProof="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ACIDIC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714876" y="4214818"/>
            <a:ext cx="3643338" cy="571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2000" noProof="0" dirty="0" smtClean="0">
                <a:latin typeface="Comic Sans MS" pitchFamily="66" charset="0"/>
                <a:cs typeface="Arial" pitchFamily="34" charset="0"/>
              </a:rPr>
              <a:t>Reactivity</a:t>
            </a:r>
            <a:r>
              <a:rPr lang="en-GB" sz="2000" noProof="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noProof="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DECREASES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00892" y="4643446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2DA2BF"/>
              </a:buClr>
              <a:buSzPct val="80000"/>
            </a:pPr>
            <a:r>
              <a:rPr lang="en-GB" sz="2000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down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a group</a:t>
            </a:r>
            <a:endParaRPr lang="en-GB" sz="20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71472" y="1785926"/>
            <a:ext cx="7786743" cy="3143274"/>
            <a:chOff x="571472" y="1785926"/>
            <a:chExt cx="7786743" cy="3143274"/>
          </a:xfrm>
        </p:grpSpPr>
        <p:grpSp>
          <p:nvGrpSpPr>
            <p:cNvPr id="2" name="Group 112"/>
            <p:cNvGrpSpPr/>
            <p:nvPr/>
          </p:nvGrpSpPr>
          <p:grpSpPr>
            <a:xfrm>
              <a:off x="642910" y="1785926"/>
              <a:ext cx="7715305" cy="3143274"/>
              <a:chOff x="642910" y="1428736"/>
              <a:chExt cx="7715305" cy="314327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786182" y="1428736"/>
                <a:ext cx="428628" cy="5000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" name="Group 110"/>
              <p:cNvGrpSpPr/>
              <p:nvPr/>
            </p:nvGrpSpPr>
            <p:grpSpPr>
              <a:xfrm>
                <a:off x="642910" y="1500174"/>
                <a:ext cx="7715305" cy="3071836"/>
                <a:chOff x="785786" y="2000240"/>
                <a:chExt cx="7715305" cy="3071836"/>
              </a:xfrm>
            </p:grpSpPr>
            <p:grpSp>
              <p:nvGrpSpPr>
                <p:cNvPr id="4" name="Group 108"/>
                <p:cNvGrpSpPr/>
                <p:nvPr/>
              </p:nvGrpSpPr>
              <p:grpSpPr>
                <a:xfrm>
                  <a:off x="785786" y="2500306"/>
                  <a:ext cx="7715305" cy="2571770"/>
                  <a:chOff x="785786" y="2500306"/>
                  <a:chExt cx="7715305" cy="2571770"/>
                </a:xfrm>
              </p:grpSpPr>
              <p:grpSp>
                <p:nvGrpSpPr>
                  <p:cNvPr id="11" name="Group 72"/>
                  <p:cNvGrpSpPr/>
                  <p:nvPr/>
                </p:nvGrpSpPr>
                <p:grpSpPr>
                  <a:xfrm>
                    <a:off x="785786" y="2500306"/>
                    <a:ext cx="857256" cy="2571768"/>
                    <a:chOff x="1214414" y="2500306"/>
                    <a:chExt cx="857256" cy="2571768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1214414" y="2500306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13" name="Group 10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5" name="Rectangle 4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" name="Rectangle 6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" name="Rectangle 7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9" name="Rectangle 8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10" name="Rectangle 9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" name="Group 12"/>
                    <p:cNvGrpSpPr/>
                    <p:nvPr/>
                  </p:nvGrpSpPr>
                  <p:grpSpPr>
                    <a:xfrm>
                      <a:off x="1643042" y="2500306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20" name="Group 13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16" name="Rectangle 15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7" name="Rectangle 16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" name="Rectangle 17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9" name="Rectangle 18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1" name="Group 61"/>
                  <p:cNvGrpSpPr/>
                  <p:nvPr/>
                </p:nvGrpSpPr>
                <p:grpSpPr>
                  <a:xfrm>
                    <a:off x="5929322" y="2500306"/>
                    <a:ext cx="2571769" cy="2571768"/>
                    <a:chOff x="5857884" y="2285992"/>
                    <a:chExt cx="2571769" cy="2571768"/>
                  </a:xfrm>
                </p:grpSpPr>
                <p:grpSp>
                  <p:nvGrpSpPr>
                    <p:cNvPr id="27" name="Group 19"/>
                    <p:cNvGrpSpPr/>
                    <p:nvPr/>
                  </p:nvGrpSpPr>
                  <p:grpSpPr>
                    <a:xfrm>
                      <a:off x="5857884" y="2285992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28" name="Group 20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23" name="Rectangle 22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4" name="Rectangle 23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4" name="Group 26"/>
                    <p:cNvGrpSpPr/>
                    <p:nvPr/>
                  </p:nvGrpSpPr>
                  <p:grpSpPr>
                    <a:xfrm>
                      <a:off x="6286512" y="2285992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35" name="Group 27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30" name="Rectangle 29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" name="Rectangle 30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1" name="Group 33"/>
                    <p:cNvGrpSpPr/>
                    <p:nvPr/>
                  </p:nvGrpSpPr>
                  <p:grpSpPr>
                    <a:xfrm>
                      <a:off x="6715140" y="2285992"/>
                      <a:ext cx="428629" cy="2571768"/>
                      <a:chOff x="1214415" y="2285992"/>
                      <a:chExt cx="357191" cy="1785950"/>
                    </a:xfrm>
                  </p:grpSpPr>
                  <p:grpSp>
                    <p:nvGrpSpPr>
                      <p:cNvPr id="42" name="Group 34"/>
                      <p:cNvGrpSpPr/>
                      <p:nvPr/>
                    </p:nvGrpSpPr>
                    <p:grpSpPr>
                      <a:xfrm>
                        <a:off x="1214415" y="2285992"/>
                        <a:ext cx="357191" cy="1428760"/>
                        <a:chOff x="1214415" y="2285992"/>
                        <a:chExt cx="357191" cy="1428760"/>
                      </a:xfrm>
                    </p:grpSpPr>
                    <p:sp>
                      <p:nvSpPr>
                        <p:cNvPr id="37" name="Rectangle 36"/>
                        <p:cNvSpPr/>
                        <p:nvPr/>
                      </p:nvSpPr>
                      <p:spPr>
                        <a:xfrm>
                          <a:off x="1214415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8" name="Rectangle 37"/>
                        <p:cNvSpPr/>
                        <p:nvPr/>
                      </p:nvSpPr>
                      <p:spPr>
                        <a:xfrm>
                          <a:off x="1214416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9" name="Rectangle 38"/>
                        <p:cNvSpPr/>
                        <p:nvPr/>
                      </p:nvSpPr>
                      <p:spPr>
                        <a:xfrm>
                          <a:off x="1214416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40" name="Rectangle 39"/>
                        <p:cNvSpPr/>
                        <p:nvPr/>
                      </p:nvSpPr>
                      <p:spPr>
                        <a:xfrm>
                          <a:off x="1214416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36" name="Rectangle 35"/>
                      <p:cNvSpPr/>
                      <p:nvPr/>
                    </p:nvSpPr>
                    <p:spPr>
                      <a:xfrm>
                        <a:off x="1214415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8" name="Group 40"/>
                    <p:cNvGrpSpPr/>
                    <p:nvPr/>
                  </p:nvGrpSpPr>
                  <p:grpSpPr>
                    <a:xfrm>
                      <a:off x="7143768" y="2285992"/>
                      <a:ext cx="428629" cy="2571768"/>
                      <a:chOff x="1214415" y="2285992"/>
                      <a:chExt cx="357191" cy="1785950"/>
                    </a:xfrm>
                  </p:grpSpPr>
                  <p:grpSp>
                    <p:nvGrpSpPr>
                      <p:cNvPr id="49" name="Group 41"/>
                      <p:cNvGrpSpPr/>
                      <p:nvPr/>
                    </p:nvGrpSpPr>
                    <p:grpSpPr>
                      <a:xfrm>
                        <a:off x="1214415" y="2285992"/>
                        <a:ext cx="357191" cy="1428760"/>
                        <a:chOff x="1214415" y="2285992"/>
                        <a:chExt cx="357191" cy="1428760"/>
                      </a:xfrm>
                    </p:grpSpPr>
                    <p:sp>
                      <p:nvSpPr>
                        <p:cNvPr id="44" name="Rectangle 43"/>
                        <p:cNvSpPr/>
                        <p:nvPr/>
                      </p:nvSpPr>
                      <p:spPr>
                        <a:xfrm>
                          <a:off x="1214415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45" name="Rectangle 44"/>
                        <p:cNvSpPr/>
                        <p:nvPr/>
                      </p:nvSpPr>
                      <p:spPr>
                        <a:xfrm>
                          <a:off x="1214416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46" name="Rectangle 45"/>
                        <p:cNvSpPr/>
                        <p:nvPr/>
                      </p:nvSpPr>
                      <p:spPr>
                        <a:xfrm>
                          <a:off x="1214416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47" name="Rectangle 46"/>
                        <p:cNvSpPr/>
                        <p:nvPr/>
                      </p:nvSpPr>
                      <p:spPr>
                        <a:xfrm>
                          <a:off x="1214415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1214416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5" name="Group 47"/>
                    <p:cNvGrpSpPr/>
                    <p:nvPr/>
                  </p:nvGrpSpPr>
                  <p:grpSpPr>
                    <a:xfrm>
                      <a:off x="7572396" y="2285992"/>
                      <a:ext cx="428629" cy="2571768"/>
                      <a:chOff x="1214415" y="2285992"/>
                      <a:chExt cx="357191" cy="1785950"/>
                    </a:xfrm>
                  </p:grpSpPr>
                  <p:grpSp>
                    <p:nvGrpSpPr>
                      <p:cNvPr id="56" name="Group 48"/>
                      <p:cNvGrpSpPr/>
                      <p:nvPr/>
                    </p:nvGrpSpPr>
                    <p:grpSpPr>
                      <a:xfrm>
                        <a:off x="1214415" y="2285992"/>
                        <a:ext cx="357191" cy="1428760"/>
                        <a:chOff x="1214415" y="2285992"/>
                        <a:chExt cx="357191" cy="1428760"/>
                      </a:xfrm>
                    </p:grpSpPr>
                    <p:sp>
                      <p:nvSpPr>
                        <p:cNvPr id="51" name="Rectangle 50"/>
                        <p:cNvSpPr/>
                        <p:nvPr/>
                      </p:nvSpPr>
                      <p:spPr>
                        <a:xfrm>
                          <a:off x="1214415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52" name="Rectangle 51"/>
                        <p:cNvSpPr/>
                        <p:nvPr/>
                      </p:nvSpPr>
                      <p:spPr>
                        <a:xfrm>
                          <a:off x="1214416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53" name="Rectangle 52"/>
                        <p:cNvSpPr/>
                        <p:nvPr/>
                      </p:nvSpPr>
                      <p:spPr>
                        <a:xfrm>
                          <a:off x="1214416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54" name="Rectangle 53"/>
                        <p:cNvSpPr/>
                        <p:nvPr/>
                      </p:nvSpPr>
                      <p:spPr>
                        <a:xfrm>
                          <a:off x="1214416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1214415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8001023" y="2285992"/>
                      <a:ext cx="428630" cy="2571768"/>
                      <a:chOff x="1214414" y="2285992"/>
                      <a:chExt cx="357192" cy="1785950"/>
                    </a:xfrm>
                  </p:grpSpPr>
                  <p:grpSp>
                    <p:nvGrpSpPr>
                      <p:cNvPr id="63" name="Group 55"/>
                      <p:cNvGrpSpPr/>
                      <p:nvPr/>
                    </p:nvGrpSpPr>
                    <p:grpSpPr>
                      <a:xfrm>
                        <a:off x="1214414" y="2285992"/>
                        <a:ext cx="357192" cy="1428760"/>
                        <a:chOff x="1214414" y="2285992"/>
                        <a:chExt cx="357192" cy="1428760"/>
                      </a:xfrm>
                    </p:grpSpPr>
                    <p:sp>
                      <p:nvSpPr>
                        <p:cNvPr id="58" name="Rectangle 57"/>
                        <p:cNvSpPr/>
                        <p:nvPr/>
                      </p:nvSpPr>
                      <p:spPr>
                        <a:xfrm>
                          <a:off x="1214416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59" name="Rectangle 58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0" name="Rectangle 59"/>
                        <p:cNvSpPr/>
                        <p:nvPr/>
                      </p:nvSpPr>
                      <p:spPr>
                        <a:xfrm>
                          <a:off x="1214415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1" name="Rectangle 60"/>
                        <p:cNvSpPr/>
                        <p:nvPr/>
                      </p:nvSpPr>
                      <p:spPr>
                        <a:xfrm>
                          <a:off x="1214416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1214416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64" name="Group 107"/>
                  <p:cNvGrpSpPr/>
                  <p:nvPr/>
                </p:nvGrpSpPr>
                <p:grpSpPr>
                  <a:xfrm>
                    <a:off x="1643042" y="3518299"/>
                    <a:ext cx="4286280" cy="1553777"/>
                    <a:chOff x="1643042" y="3500438"/>
                    <a:chExt cx="4286280" cy="1500198"/>
                  </a:xfrm>
                </p:grpSpPr>
                <p:grpSp>
                  <p:nvGrpSpPr>
                    <p:cNvPr id="65" name="Group 74"/>
                    <p:cNvGrpSpPr/>
                    <p:nvPr/>
                  </p:nvGrpSpPr>
                  <p:grpSpPr>
                    <a:xfrm>
                      <a:off x="1643042" y="3500438"/>
                      <a:ext cx="4286280" cy="500066"/>
                      <a:chOff x="2071670" y="3000372"/>
                      <a:chExt cx="4286280" cy="500066"/>
                    </a:xfrm>
                  </p:grpSpPr>
                  <p:sp>
                    <p:nvSpPr>
                      <p:cNvPr id="76" name="Rectangle 75"/>
                      <p:cNvSpPr/>
                      <p:nvPr/>
                    </p:nvSpPr>
                    <p:spPr>
                      <a:xfrm>
                        <a:off x="207167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7" name="Rectangle 76"/>
                      <p:cNvSpPr/>
                      <p:nvPr/>
                    </p:nvSpPr>
                    <p:spPr>
                      <a:xfrm>
                        <a:off x="250029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8" name="Rectangle 77"/>
                      <p:cNvSpPr/>
                      <p:nvPr/>
                    </p:nvSpPr>
                    <p:spPr>
                      <a:xfrm>
                        <a:off x="292892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335755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0" name="Rectangle 79"/>
                      <p:cNvSpPr/>
                      <p:nvPr/>
                    </p:nvSpPr>
                    <p:spPr>
                      <a:xfrm>
                        <a:off x="378618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1" name="Rectangle 80"/>
                      <p:cNvSpPr/>
                      <p:nvPr/>
                    </p:nvSpPr>
                    <p:spPr>
                      <a:xfrm>
                        <a:off x="421481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2" name="Rectangle 81"/>
                      <p:cNvSpPr/>
                      <p:nvPr/>
                    </p:nvSpPr>
                    <p:spPr>
                      <a:xfrm>
                        <a:off x="464343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3" name="Rectangle 82"/>
                      <p:cNvSpPr/>
                      <p:nvPr/>
                    </p:nvSpPr>
                    <p:spPr>
                      <a:xfrm>
                        <a:off x="507206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4" name="Rectangle 83"/>
                      <p:cNvSpPr/>
                      <p:nvPr/>
                    </p:nvSpPr>
                    <p:spPr>
                      <a:xfrm>
                        <a:off x="550069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5" name="Rectangle 84"/>
                      <p:cNvSpPr/>
                      <p:nvPr/>
                    </p:nvSpPr>
                    <p:spPr>
                      <a:xfrm>
                        <a:off x="592932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6" name="Group 85"/>
                    <p:cNvGrpSpPr/>
                    <p:nvPr/>
                  </p:nvGrpSpPr>
                  <p:grpSpPr>
                    <a:xfrm>
                      <a:off x="1643042" y="4000504"/>
                      <a:ext cx="4286280" cy="500066"/>
                      <a:chOff x="2071670" y="3000372"/>
                      <a:chExt cx="4286280" cy="500066"/>
                    </a:xfrm>
                  </p:grpSpPr>
                  <p:sp>
                    <p:nvSpPr>
                      <p:cNvPr id="87" name="Rectangle 86"/>
                      <p:cNvSpPr/>
                      <p:nvPr/>
                    </p:nvSpPr>
                    <p:spPr>
                      <a:xfrm>
                        <a:off x="207167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8" name="Rectangle 87"/>
                      <p:cNvSpPr/>
                      <p:nvPr/>
                    </p:nvSpPr>
                    <p:spPr>
                      <a:xfrm>
                        <a:off x="250029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9" name="Rectangle 88"/>
                      <p:cNvSpPr/>
                      <p:nvPr/>
                    </p:nvSpPr>
                    <p:spPr>
                      <a:xfrm>
                        <a:off x="292892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335755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378618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421481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464343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4" name="Rectangle 93"/>
                      <p:cNvSpPr/>
                      <p:nvPr/>
                    </p:nvSpPr>
                    <p:spPr>
                      <a:xfrm>
                        <a:off x="507206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550069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592932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7" name="Group 96"/>
                    <p:cNvGrpSpPr/>
                    <p:nvPr/>
                  </p:nvGrpSpPr>
                  <p:grpSpPr>
                    <a:xfrm>
                      <a:off x="1643042" y="4500570"/>
                      <a:ext cx="4286280" cy="500066"/>
                      <a:chOff x="2071670" y="3000372"/>
                      <a:chExt cx="4286280" cy="500066"/>
                    </a:xfrm>
                  </p:grpSpPr>
                  <p:sp>
                    <p:nvSpPr>
                      <p:cNvPr id="98" name="Rectangle 97"/>
                      <p:cNvSpPr/>
                      <p:nvPr/>
                    </p:nvSpPr>
                    <p:spPr>
                      <a:xfrm>
                        <a:off x="207167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9" name="Rectangle 98"/>
                      <p:cNvSpPr/>
                      <p:nvPr/>
                    </p:nvSpPr>
                    <p:spPr>
                      <a:xfrm>
                        <a:off x="250029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292892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335755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Rectangle 101"/>
                      <p:cNvSpPr/>
                      <p:nvPr/>
                    </p:nvSpPr>
                    <p:spPr>
                      <a:xfrm>
                        <a:off x="378618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421481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464343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507206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0069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Rectangle 106"/>
                      <p:cNvSpPr/>
                      <p:nvPr/>
                    </p:nvSpPr>
                    <p:spPr>
                      <a:xfrm>
                        <a:off x="592932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110" name="Rectangle 109"/>
                <p:cNvSpPr/>
                <p:nvPr/>
              </p:nvSpPr>
              <p:spPr>
                <a:xfrm>
                  <a:off x="8072462" y="2000240"/>
                  <a:ext cx="428628" cy="5000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571472" y="250030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Li</a:t>
              </a:r>
              <a:endParaRPr lang="en-GB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1538" y="250030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Be</a:t>
              </a:r>
              <a:endParaRPr lang="en-GB" sz="1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2910" y="300037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Na</a:t>
              </a:r>
              <a:endParaRPr lang="en-GB" sz="1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71538" y="3000372"/>
              <a:ext cx="500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Mg</a:t>
              </a:r>
              <a:endParaRPr lang="en-GB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2910" y="354985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K</a:t>
              </a:r>
              <a:endParaRPr lang="en-GB" sz="1400" dirty="0" smtClean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071538" y="354985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Ca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643306" y="354985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Fe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29190" y="357187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Cu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357818" y="357187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Zn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29190" y="40719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Ag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29190" y="4572008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Au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786182" y="1906777"/>
              <a:ext cx="4572032" cy="2472942"/>
              <a:chOff x="3786182" y="1906777"/>
              <a:chExt cx="4572032" cy="2472942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5786446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5074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C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43702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N</a:t>
                </a:r>
                <a:endParaRPr lang="en-GB" sz="14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072330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O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786446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Al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6215074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Si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643702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</a:t>
                </a:r>
                <a:endParaRPr lang="en-GB" sz="1400" dirty="0" smtClean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7072330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S</a:t>
                </a: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3786182" y="1906777"/>
                <a:ext cx="4572032" cy="2472942"/>
                <a:chOff x="3786182" y="1906777"/>
                <a:chExt cx="4572032" cy="2472942"/>
              </a:xfrm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7500958" y="2500306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F</a:t>
                  </a:r>
                  <a:endParaRPr lang="en-GB" sz="1400" dirty="0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7500958" y="3000372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err="1" smtClean="0"/>
                    <a:t>Cl</a:t>
                  </a:r>
                  <a:endParaRPr lang="en-GB" sz="1400" dirty="0" smtClean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7500958" y="3571876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Br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7500958" y="4071942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I</a:t>
                  </a:r>
                  <a:endParaRPr lang="en-GB" sz="1400" dirty="0" smtClean="0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3786182" y="1906777"/>
                  <a:ext cx="4572032" cy="2472942"/>
                  <a:chOff x="3786182" y="1906777"/>
                  <a:chExt cx="4572032" cy="2472942"/>
                </a:xfrm>
              </p:grpSpPr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3786182" y="1906777"/>
                    <a:ext cx="4572032" cy="379215"/>
                    <a:chOff x="3786182" y="1906777"/>
                    <a:chExt cx="4572032" cy="379215"/>
                  </a:xfrm>
                </p:grpSpPr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3786182" y="1906777"/>
                      <a:ext cx="4286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p:txBody>
                </p:sp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7929586" y="1978215"/>
                      <a:ext cx="4286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400" dirty="0" smtClean="0"/>
                        <a:t>He</a:t>
                      </a:r>
                      <a:endParaRPr lang="en-GB" sz="1400" dirty="0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7929586" y="2500306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 smtClean="0"/>
                      <a:t>Ne</a:t>
                    </a:r>
                    <a:endParaRPr lang="en-GB" sz="1400" dirty="0"/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7929586" y="3000372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 err="1" smtClean="0"/>
                      <a:t>Ar</a:t>
                    </a:r>
                    <a:endParaRPr lang="en-GB" sz="1400" dirty="0" smtClean="0"/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7929586" y="3571876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/>
                      <a:t>K</a:t>
                    </a:r>
                    <a:r>
                      <a:rPr lang="en-GB" sz="1400" dirty="0" smtClean="0"/>
                      <a:t>r</a:t>
                    </a: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7929586" y="4071942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 err="1" smtClean="0"/>
                      <a:t>Xe</a:t>
                    </a:r>
                    <a:endParaRPr lang="en-GB" sz="1400" dirty="0" smtClean="0"/>
                  </a:p>
                </p:txBody>
              </p:sp>
            </p:grpSp>
          </p:grpSp>
          <p:sp>
            <p:nvSpPr>
              <p:cNvPr id="144" name="TextBox 143"/>
              <p:cNvSpPr txBox="1"/>
              <p:nvPr/>
            </p:nvSpPr>
            <p:spPr>
              <a:xfrm>
                <a:off x="6215074" y="3549851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err="1" smtClean="0"/>
                  <a:t>Sn</a:t>
                </a:r>
                <a:endParaRPr lang="en-GB" sz="1400" dirty="0" smtClean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215074" y="407194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err="1" smtClean="0"/>
                  <a:t>Pb</a:t>
                </a:r>
                <a:endParaRPr lang="en-GB" sz="1400" dirty="0" smtClean="0"/>
              </a:p>
            </p:txBody>
          </p:sp>
        </p:grpSp>
      </p:grpSp>
      <p:sp>
        <p:nvSpPr>
          <p:cNvPr id="146" name="TextBox 145"/>
          <p:cNvSpPr txBox="1"/>
          <p:nvPr/>
        </p:nvSpPr>
        <p:spPr>
          <a:xfrm>
            <a:off x="642910" y="609881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Metals &amp; non-metals can be located in</a:t>
            </a:r>
            <a:endParaRPr lang="en-GB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714876" y="10715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the Periodic Table</a:t>
            </a:r>
            <a:endParaRPr lang="en-GB" sz="2400" dirty="0"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571472" y="1785926"/>
            <a:ext cx="7786743" cy="3143274"/>
            <a:chOff x="571472" y="1785926"/>
            <a:chExt cx="7786743" cy="3143274"/>
          </a:xfrm>
        </p:grpSpPr>
        <p:grpSp>
          <p:nvGrpSpPr>
            <p:cNvPr id="154" name="Group 112"/>
            <p:cNvGrpSpPr/>
            <p:nvPr/>
          </p:nvGrpSpPr>
          <p:grpSpPr>
            <a:xfrm>
              <a:off x="642910" y="1785926"/>
              <a:ext cx="7715305" cy="3143277"/>
              <a:chOff x="642910" y="1428736"/>
              <a:chExt cx="7715305" cy="314327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3786182" y="1428736"/>
                <a:ext cx="428628" cy="50006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1" name="Group 110"/>
              <p:cNvGrpSpPr/>
              <p:nvPr/>
            </p:nvGrpSpPr>
            <p:grpSpPr>
              <a:xfrm>
                <a:off x="642910" y="1500174"/>
                <a:ext cx="7715305" cy="3071839"/>
                <a:chOff x="785786" y="2000240"/>
                <a:chExt cx="7715305" cy="3071839"/>
              </a:xfrm>
            </p:grpSpPr>
            <p:grpSp>
              <p:nvGrpSpPr>
                <p:cNvPr id="192" name="Group 108"/>
                <p:cNvGrpSpPr/>
                <p:nvPr/>
              </p:nvGrpSpPr>
              <p:grpSpPr>
                <a:xfrm>
                  <a:off x="785786" y="2500306"/>
                  <a:ext cx="7715305" cy="2571773"/>
                  <a:chOff x="785786" y="2500306"/>
                  <a:chExt cx="7715305" cy="2571773"/>
                </a:xfrm>
              </p:grpSpPr>
              <p:grpSp>
                <p:nvGrpSpPr>
                  <p:cNvPr id="194" name="Group 72"/>
                  <p:cNvGrpSpPr/>
                  <p:nvPr/>
                </p:nvGrpSpPr>
                <p:grpSpPr>
                  <a:xfrm>
                    <a:off x="785786" y="2500306"/>
                    <a:ext cx="857256" cy="2571768"/>
                    <a:chOff x="1214414" y="2500306"/>
                    <a:chExt cx="857256" cy="2571768"/>
                  </a:xfrm>
                </p:grpSpPr>
                <p:grpSp>
                  <p:nvGrpSpPr>
                    <p:cNvPr id="272" name="Group 271"/>
                    <p:cNvGrpSpPr/>
                    <p:nvPr/>
                  </p:nvGrpSpPr>
                  <p:grpSpPr>
                    <a:xfrm>
                      <a:off x="1214414" y="2500306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280" name="Group 10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282" name="Rectangle 281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3" name="Rectangle 282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4" name="Rectangle 283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5" name="Rectangle 284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81" name="Rectangle 280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73" name="Group 12"/>
                    <p:cNvGrpSpPr/>
                    <p:nvPr/>
                  </p:nvGrpSpPr>
                  <p:grpSpPr>
                    <a:xfrm>
                      <a:off x="1643042" y="2500306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274" name="Group 13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276" name="Rectangle 275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77" name="Rectangle 276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78" name="Rectangle 277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79" name="Rectangle 278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75" name="Rectangle 274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5" name="Group 61"/>
                  <p:cNvGrpSpPr/>
                  <p:nvPr/>
                </p:nvGrpSpPr>
                <p:grpSpPr>
                  <a:xfrm>
                    <a:off x="5929322" y="2500306"/>
                    <a:ext cx="2571769" cy="2571768"/>
                    <a:chOff x="5857884" y="2285992"/>
                    <a:chExt cx="2571769" cy="2571768"/>
                  </a:xfrm>
                </p:grpSpPr>
                <p:grpSp>
                  <p:nvGrpSpPr>
                    <p:cNvPr id="230" name="Group 19"/>
                    <p:cNvGrpSpPr/>
                    <p:nvPr/>
                  </p:nvGrpSpPr>
                  <p:grpSpPr>
                    <a:xfrm>
                      <a:off x="5857884" y="2285992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266" name="Group 20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268" name="Rectangle 267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69" name="Rectangle 268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70" name="Rectangle 269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71" name="Rectangle 270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67" name="Rectangle 266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1" name="Group 26"/>
                    <p:cNvGrpSpPr/>
                    <p:nvPr/>
                  </p:nvGrpSpPr>
                  <p:grpSpPr>
                    <a:xfrm>
                      <a:off x="6286512" y="2285992"/>
                      <a:ext cx="428628" cy="2571768"/>
                      <a:chOff x="1214414" y="2285992"/>
                      <a:chExt cx="357190" cy="1785950"/>
                    </a:xfrm>
                  </p:grpSpPr>
                  <p:grpSp>
                    <p:nvGrpSpPr>
                      <p:cNvPr id="260" name="Group 27"/>
                      <p:cNvGrpSpPr/>
                      <p:nvPr/>
                    </p:nvGrpSpPr>
                    <p:grpSpPr>
                      <a:xfrm>
                        <a:off x="1214414" y="2285992"/>
                        <a:ext cx="357190" cy="1428760"/>
                        <a:chOff x="1214414" y="2285992"/>
                        <a:chExt cx="357190" cy="1428760"/>
                      </a:xfrm>
                    </p:grpSpPr>
                    <p:sp>
                      <p:nvSpPr>
                        <p:cNvPr id="262" name="Rectangle 261"/>
                        <p:cNvSpPr/>
                        <p:nvPr/>
                      </p:nvSpPr>
                      <p:spPr>
                        <a:xfrm>
                          <a:off x="1214414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63" name="Rectangle 262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64" name="Rectangle 263"/>
                        <p:cNvSpPr/>
                        <p:nvPr/>
                      </p:nvSpPr>
                      <p:spPr>
                        <a:xfrm>
                          <a:off x="1214414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65" name="Rectangle 264"/>
                        <p:cNvSpPr/>
                        <p:nvPr/>
                      </p:nvSpPr>
                      <p:spPr>
                        <a:xfrm>
                          <a:off x="1214414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61" name="Rectangle 260"/>
                      <p:cNvSpPr/>
                      <p:nvPr/>
                    </p:nvSpPr>
                    <p:spPr>
                      <a:xfrm>
                        <a:off x="1214414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2" name="Group 33"/>
                    <p:cNvGrpSpPr/>
                    <p:nvPr/>
                  </p:nvGrpSpPr>
                  <p:grpSpPr>
                    <a:xfrm>
                      <a:off x="6715140" y="2285992"/>
                      <a:ext cx="428629" cy="2571768"/>
                      <a:chOff x="1214415" y="2285992"/>
                      <a:chExt cx="357191" cy="1785950"/>
                    </a:xfrm>
                  </p:grpSpPr>
                  <p:grpSp>
                    <p:nvGrpSpPr>
                      <p:cNvPr id="254" name="Group 34"/>
                      <p:cNvGrpSpPr/>
                      <p:nvPr/>
                    </p:nvGrpSpPr>
                    <p:grpSpPr>
                      <a:xfrm>
                        <a:off x="1214415" y="2285992"/>
                        <a:ext cx="357191" cy="1428760"/>
                        <a:chOff x="1214415" y="2285992"/>
                        <a:chExt cx="357191" cy="1428760"/>
                      </a:xfrm>
                    </p:grpSpPr>
                    <p:sp>
                      <p:nvSpPr>
                        <p:cNvPr id="256" name="Rectangle 255"/>
                        <p:cNvSpPr/>
                        <p:nvPr/>
                      </p:nvSpPr>
                      <p:spPr>
                        <a:xfrm>
                          <a:off x="1214415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7" name="Rectangle 256"/>
                        <p:cNvSpPr/>
                        <p:nvPr/>
                      </p:nvSpPr>
                      <p:spPr>
                        <a:xfrm>
                          <a:off x="1214416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8" name="Rectangle 257"/>
                        <p:cNvSpPr/>
                        <p:nvPr/>
                      </p:nvSpPr>
                      <p:spPr>
                        <a:xfrm>
                          <a:off x="1214416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9" name="Rectangle 258"/>
                        <p:cNvSpPr/>
                        <p:nvPr/>
                      </p:nvSpPr>
                      <p:spPr>
                        <a:xfrm>
                          <a:off x="1214416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55" name="Rectangle 254"/>
                      <p:cNvSpPr/>
                      <p:nvPr/>
                    </p:nvSpPr>
                    <p:spPr>
                      <a:xfrm>
                        <a:off x="1214415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3" name="Group 40"/>
                    <p:cNvGrpSpPr/>
                    <p:nvPr/>
                  </p:nvGrpSpPr>
                  <p:grpSpPr>
                    <a:xfrm>
                      <a:off x="7143768" y="2285992"/>
                      <a:ext cx="428629" cy="2571768"/>
                      <a:chOff x="1214415" y="2285992"/>
                      <a:chExt cx="357191" cy="1785950"/>
                    </a:xfrm>
                  </p:grpSpPr>
                  <p:grpSp>
                    <p:nvGrpSpPr>
                      <p:cNvPr id="248" name="Group 41"/>
                      <p:cNvGrpSpPr/>
                      <p:nvPr/>
                    </p:nvGrpSpPr>
                    <p:grpSpPr>
                      <a:xfrm>
                        <a:off x="1214415" y="2285992"/>
                        <a:ext cx="357191" cy="1428760"/>
                        <a:chOff x="1214415" y="2285992"/>
                        <a:chExt cx="357191" cy="1428760"/>
                      </a:xfrm>
                    </p:grpSpPr>
                    <p:sp>
                      <p:nvSpPr>
                        <p:cNvPr id="250" name="Rectangle 249"/>
                        <p:cNvSpPr/>
                        <p:nvPr/>
                      </p:nvSpPr>
                      <p:spPr>
                        <a:xfrm>
                          <a:off x="1214415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1" name="Rectangle 250"/>
                        <p:cNvSpPr/>
                        <p:nvPr/>
                      </p:nvSpPr>
                      <p:spPr>
                        <a:xfrm>
                          <a:off x="1214416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2" name="Rectangle 251"/>
                        <p:cNvSpPr/>
                        <p:nvPr/>
                      </p:nvSpPr>
                      <p:spPr>
                        <a:xfrm>
                          <a:off x="1214416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3" name="Rectangle 252"/>
                        <p:cNvSpPr/>
                        <p:nvPr/>
                      </p:nvSpPr>
                      <p:spPr>
                        <a:xfrm>
                          <a:off x="1214415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49" name="Rectangle 248"/>
                      <p:cNvSpPr/>
                      <p:nvPr/>
                    </p:nvSpPr>
                    <p:spPr>
                      <a:xfrm>
                        <a:off x="1214416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4" name="Group 47"/>
                    <p:cNvGrpSpPr/>
                    <p:nvPr/>
                  </p:nvGrpSpPr>
                  <p:grpSpPr>
                    <a:xfrm>
                      <a:off x="7572396" y="2285992"/>
                      <a:ext cx="428629" cy="2571768"/>
                      <a:chOff x="1214415" y="2285992"/>
                      <a:chExt cx="357191" cy="1785950"/>
                    </a:xfrm>
                  </p:grpSpPr>
                  <p:grpSp>
                    <p:nvGrpSpPr>
                      <p:cNvPr id="242" name="Group 48"/>
                      <p:cNvGrpSpPr/>
                      <p:nvPr/>
                    </p:nvGrpSpPr>
                    <p:grpSpPr>
                      <a:xfrm>
                        <a:off x="1214415" y="2285992"/>
                        <a:ext cx="357191" cy="1428760"/>
                        <a:chOff x="1214415" y="2285992"/>
                        <a:chExt cx="357191" cy="1428760"/>
                      </a:xfrm>
                    </p:grpSpPr>
                    <p:sp>
                      <p:nvSpPr>
                        <p:cNvPr id="244" name="Rectangle 243"/>
                        <p:cNvSpPr/>
                        <p:nvPr/>
                      </p:nvSpPr>
                      <p:spPr>
                        <a:xfrm>
                          <a:off x="1214415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45" name="Rectangle 244"/>
                        <p:cNvSpPr/>
                        <p:nvPr/>
                      </p:nvSpPr>
                      <p:spPr>
                        <a:xfrm>
                          <a:off x="1214416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46" name="Rectangle 245"/>
                        <p:cNvSpPr/>
                        <p:nvPr/>
                      </p:nvSpPr>
                      <p:spPr>
                        <a:xfrm>
                          <a:off x="1214416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47" name="Rectangle 246"/>
                        <p:cNvSpPr/>
                        <p:nvPr/>
                      </p:nvSpPr>
                      <p:spPr>
                        <a:xfrm>
                          <a:off x="1214416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43" name="Rectangle 242"/>
                      <p:cNvSpPr/>
                      <p:nvPr/>
                    </p:nvSpPr>
                    <p:spPr>
                      <a:xfrm>
                        <a:off x="1214415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5" name="Group 54"/>
                    <p:cNvGrpSpPr/>
                    <p:nvPr/>
                  </p:nvGrpSpPr>
                  <p:grpSpPr>
                    <a:xfrm>
                      <a:off x="8001023" y="2285992"/>
                      <a:ext cx="428630" cy="2571768"/>
                      <a:chOff x="1214414" y="2285992"/>
                      <a:chExt cx="357192" cy="1785950"/>
                    </a:xfrm>
                  </p:grpSpPr>
                  <p:grpSp>
                    <p:nvGrpSpPr>
                      <p:cNvPr id="236" name="Group 55"/>
                      <p:cNvGrpSpPr/>
                      <p:nvPr/>
                    </p:nvGrpSpPr>
                    <p:grpSpPr>
                      <a:xfrm>
                        <a:off x="1214414" y="2285992"/>
                        <a:ext cx="357192" cy="1428760"/>
                        <a:chOff x="1214414" y="2285992"/>
                        <a:chExt cx="357192" cy="1428760"/>
                      </a:xfrm>
                    </p:grpSpPr>
                    <p:sp>
                      <p:nvSpPr>
                        <p:cNvPr id="238" name="Rectangle 237"/>
                        <p:cNvSpPr/>
                        <p:nvPr/>
                      </p:nvSpPr>
                      <p:spPr>
                        <a:xfrm>
                          <a:off x="1214416" y="228599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39" name="Rectangle 238"/>
                        <p:cNvSpPr/>
                        <p:nvPr/>
                      </p:nvSpPr>
                      <p:spPr>
                        <a:xfrm>
                          <a:off x="1214414" y="264318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40" name="Rectangle 239"/>
                        <p:cNvSpPr/>
                        <p:nvPr/>
                      </p:nvSpPr>
                      <p:spPr>
                        <a:xfrm>
                          <a:off x="1214415" y="300037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41" name="Rectangle 240"/>
                        <p:cNvSpPr/>
                        <p:nvPr/>
                      </p:nvSpPr>
                      <p:spPr>
                        <a:xfrm>
                          <a:off x="1214416" y="3357562"/>
                          <a:ext cx="357190" cy="35719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237" name="Rectangle 236"/>
                      <p:cNvSpPr/>
                      <p:nvPr/>
                    </p:nvSpPr>
                    <p:spPr>
                      <a:xfrm>
                        <a:off x="1214416" y="3714752"/>
                        <a:ext cx="357190" cy="35719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6" name="Group 107"/>
                  <p:cNvGrpSpPr/>
                  <p:nvPr/>
                </p:nvGrpSpPr>
                <p:grpSpPr>
                  <a:xfrm>
                    <a:off x="1643042" y="3518301"/>
                    <a:ext cx="4286280" cy="1553778"/>
                    <a:chOff x="1643042" y="3500438"/>
                    <a:chExt cx="4286280" cy="1500198"/>
                  </a:xfrm>
                </p:grpSpPr>
                <p:grpSp>
                  <p:nvGrpSpPr>
                    <p:cNvPr id="197" name="Group 74"/>
                    <p:cNvGrpSpPr/>
                    <p:nvPr/>
                  </p:nvGrpSpPr>
                  <p:grpSpPr>
                    <a:xfrm>
                      <a:off x="1643042" y="3500438"/>
                      <a:ext cx="4286280" cy="500066"/>
                      <a:chOff x="2071670" y="3000372"/>
                      <a:chExt cx="4286280" cy="500066"/>
                    </a:xfrm>
                  </p:grpSpPr>
                  <p:sp>
                    <p:nvSpPr>
                      <p:cNvPr id="220" name="Rectangle 219"/>
                      <p:cNvSpPr/>
                      <p:nvPr/>
                    </p:nvSpPr>
                    <p:spPr>
                      <a:xfrm>
                        <a:off x="207167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1" name="Rectangle 220"/>
                      <p:cNvSpPr/>
                      <p:nvPr/>
                    </p:nvSpPr>
                    <p:spPr>
                      <a:xfrm>
                        <a:off x="250029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2" name="Rectangle 221"/>
                      <p:cNvSpPr/>
                      <p:nvPr/>
                    </p:nvSpPr>
                    <p:spPr>
                      <a:xfrm>
                        <a:off x="292892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3" name="Rectangle 222"/>
                      <p:cNvSpPr/>
                      <p:nvPr/>
                    </p:nvSpPr>
                    <p:spPr>
                      <a:xfrm>
                        <a:off x="335755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4" name="Rectangle 223"/>
                      <p:cNvSpPr/>
                      <p:nvPr/>
                    </p:nvSpPr>
                    <p:spPr>
                      <a:xfrm>
                        <a:off x="378618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5" name="Rectangle 224"/>
                      <p:cNvSpPr/>
                      <p:nvPr/>
                    </p:nvSpPr>
                    <p:spPr>
                      <a:xfrm>
                        <a:off x="421481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6" name="Rectangle 225"/>
                      <p:cNvSpPr/>
                      <p:nvPr/>
                    </p:nvSpPr>
                    <p:spPr>
                      <a:xfrm>
                        <a:off x="464343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7" name="Rectangle 226"/>
                      <p:cNvSpPr/>
                      <p:nvPr/>
                    </p:nvSpPr>
                    <p:spPr>
                      <a:xfrm>
                        <a:off x="507206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8" name="Rectangle 227"/>
                      <p:cNvSpPr/>
                      <p:nvPr/>
                    </p:nvSpPr>
                    <p:spPr>
                      <a:xfrm>
                        <a:off x="550069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9" name="Rectangle 228"/>
                      <p:cNvSpPr/>
                      <p:nvPr/>
                    </p:nvSpPr>
                    <p:spPr>
                      <a:xfrm>
                        <a:off x="592932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98" name="Group 85"/>
                    <p:cNvGrpSpPr/>
                    <p:nvPr/>
                  </p:nvGrpSpPr>
                  <p:grpSpPr>
                    <a:xfrm>
                      <a:off x="1643042" y="4000504"/>
                      <a:ext cx="4286280" cy="500066"/>
                      <a:chOff x="2071670" y="3000372"/>
                      <a:chExt cx="4286280" cy="500066"/>
                    </a:xfrm>
                  </p:grpSpPr>
                  <p:sp>
                    <p:nvSpPr>
                      <p:cNvPr id="210" name="Rectangle 209"/>
                      <p:cNvSpPr/>
                      <p:nvPr/>
                    </p:nvSpPr>
                    <p:spPr>
                      <a:xfrm>
                        <a:off x="207167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1" name="Rectangle 210"/>
                      <p:cNvSpPr/>
                      <p:nvPr/>
                    </p:nvSpPr>
                    <p:spPr>
                      <a:xfrm>
                        <a:off x="250029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2" name="Rectangle 211"/>
                      <p:cNvSpPr/>
                      <p:nvPr/>
                    </p:nvSpPr>
                    <p:spPr>
                      <a:xfrm>
                        <a:off x="292892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3" name="Rectangle 212"/>
                      <p:cNvSpPr/>
                      <p:nvPr/>
                    </p:nvSpPr>
                    <p:spPr>
                      <a:xfrm>
                        <a:off x="335755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4" name="Rectangle 213"/>
                      <p:cNvSpPr/>
                      <p:nvPr/>
                    </p:nvSpPr>
                    <p:spPr>
                      <a:xfrm>
                        <a:off x="378618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5" name="Rectangle 214"/>
                      <p:cNvSpPr/>
                      <p:nvPr/>
                    </p:nvSpPr>
                    <p:spPr>
                      <a:xfrm>
                        <a:off x="421481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6" name="Rectangle 215"/>
                      <p:cNvSpPr/>
                      <p:nvPr/>
                    </p:nvSpPr>
                    <p:spPr>
                      <a:xfrm>
                        <a:off x="464343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7" name="Rectangle 216"/>
                      <p:cNvSpPr/>
                      <p:nvPr/>
                    </p:nvSpPr>
                    <p:spPr>
                      <a:xfrm>
                        <a:off x="507206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8" name="Rectangle 217"/>
                      <p:cNvSpPr/>
                      <p:nvPr/>
                    </p:nvSpPr>
                    <p:spPr>
                      <a:xfrm>
                        <a:off x="550069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9" name="Rectangle 218"/>
                      <p:cNvSpPr/>
                      <p:nvPr/>
                    </p:nvSpPr>
                    <p:spPr>
                      <a:xfrm>
                        <a:off x="592932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99" name="Group 96"/>
                    <p:cNvGrpSpPr/>
                    <p:nvPr/>
                  </p:nvGrpSpPr>
                  <p:grpSpPr>
                    <a:xfrm>
                      <a:off x="1643042" y="4500570"/>
                      <a:ext cx="4286280" cy="500066"/>
                      <a:chOff x="2071670" y="3000372"/>
                      <a:chExt cx="4286280" cy="500066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>
                      <a:xfrm>
                        <a:off x="207167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>
                      <a:xfrm>
                        <a:off x="250029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2" name="Rectangle 201"/>
                      <p:cNvSpPr/>
                      <p:nvPr/>
                    </p:nvSpPr>
                    <p:spPr>
                      <a:xfrm>
                        <a:off x="292892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3" name="Rectangle 202"/>
                      <p:cNvSpPr/>
                      <p:nvPr/>
                    </p:nvSpPr>
                    <p:spPr>
                      <a:xfrm>
                        <a:off x="335755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4" name="Rectangle 203"/>
                      <p:cNvSpPr/>
                      <p:nvPr/>
                    </p:nvSpPr>
                    <p:spPr>
                      <a:xfrm>
                        <a:off x="378618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5" name="Rectangle 204"/>
                      <p:cNvSpPr/>
                      <p:nvPr/>
                    </p:nvSpPr>
                    <p:spPr>
                      <a:xfrm>
                        <a:off x="4214810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6" name="Rectangle 205"/>
                      <p:cNvSpPr/>
                      <p:nvPr/>
                    </p:nvSpPr>
                    <p:spPr>
                      <a:xfrm>
                        <a:off x="4643438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7" name="Rectangle 206"/>
                      <p:cNvSpPr/>
                      <p:nvPr/>
                    </p:nvSpPr>
                    <p:spPr>
                      <a:xfrm>
                        <a:off x="5072066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8" name="Rectangle 207"/>
                      <p:cNvSpPr/>
                      <p:nvPr/>
                    </p:nvSpPr>
                    <p:spPr>
                      <a:xfrm>
                        <a:off x="5500694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9" name="Rectangle 208"/>
                      <p:cNvSpPr/>
                      <p:nvPr/>
                    </p:nvSpPr>
                    <p:spPr>
                      <a:xfrm>
                        <a:off x="5929322" y="3000372"/>
                        <a:ext cx="428628" cy="500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193" name="Rectangle 192"/>
                <p:cNvSpPr/>
                <p:nvPr/>
              </p:nvSpPr>
              <p:spPr>
                <a:xfrm>
                  <a:off x="8072462" y="2000240"/>
                  <a:ext cx="428628" cy="50006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5" name="TextBox 154"/>
            <p:cNvSpPr txBox="1"/>
            <p:nvPr/>
          </p:nvSpPr>
          <p:spPr>
            <a:xfrm>
              <a:off x="571472" y="250030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Li</a:t>
              </a:r>
              <a:endParaRPr lang="en-GB" sz="14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071538" y="250030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Be</a:t>
              </a:r>
              <a:endParaRPr lang="en-GB" sz="14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42910" y="300037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Na</a:t>
              </a:r>
              <a:endParaRPr lang="en-GB" sz="14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71538" y="3000372"/>
              <a:ext cx="500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Mg</a:t>
              </a:r>
              <a:endParaRPr lang="en-GB" sz="14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42910" y="354985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K</a:t>
              </a:r>
              <a:endParaRPr lang="en-GB" sz="1400" dirty="0" smtClean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71538" y="354985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Ca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643306" y="3549851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Fe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929190" y="357187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Cu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357818" y="3571876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Zn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929190" y="40719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Ag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929190" y="4572008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Au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786182" y="1906777"/>
              <a:ext cx="4572032" cy="2472942"/>
              <a:chOff x="3786182" y="1906777"/>
              <a:chExt cx="4572032" cy="2472942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5786446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6215074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C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6643702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N</a:t>
                </a:r>
                <a:endParaRPr lang="en-GB" sz="14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7072330" y="2500306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O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786446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Al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215074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Si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6643702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</a:t>
                </a:r>
                <a:endParaRPr lang="en-GB" sz="1400" dirty="0" smtClean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7072330" y="300037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S</a:t>
                </a: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3786182" y="1906777"/>
                <a:ext cx="4572032" cy="2472942"/>
                <a:chOff x="3786182" y="1906777"/>
                <a:chExt cx="4572032" cy="2472942"/>
              </a:xfrm>
            </p:grpSpPr>
            <p:sp>
              <p:nvSpPr>
                <p:cNvPr id="178" name="TextBox 177"/>
                <p:cNvSpPr txBox="1"/>
                <p:nvPr/>
              </p:nvSpPr>
              <p:spPr>
                <a:xfrm>
                  <a:off x="7500958" y="2500306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F</a:t>
                  </a:r>
                  <a:endParaRPr lang="en-GB" sz="1400" dirty="0"/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7500958" y="3000372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err="1" smtClean="0"/>
                    <a:t>Cl</a:t>
                  </a:r>
                  <a:endParaRPr lang="en-GB" sz="1400" dirty="0" smtClean="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7500958" y="3571876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Br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7500958" y="4071942"/>
                  <a:ext cx="428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I</a:t>
                  </a:r>
                  <a:endParaRPr lang="en-GB" sz="1400" dirty="0" smtClean="0"/>
                </a:p>
              </p:txBody>
            </p:sp>
            <p:grpSp>
              <p:nvGrpSpPr>
                <p:cNvPr id="182" name="Group 181"/>
                <p:cNvGrpSpPr/>
                <p:nvPr/>
              </p:nvGrpSpPr>
              <p:grpSpPr>
                <a:xfrm>
                  <a:off x="3786182" y="1906777"/>
                  <a:ext cx="4572032" cy="2472942"/>
                  <a:chOff x="3786182" y="1906777"/>
                  <a:chExt cx="4572032" cy="2472942"/>
                </a:xfrm>
              </p:grpSpPr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786182" y="1906777"/>
                    <a:ext cx="4572032" cy="379215"/>
                    <a:chOff x="3786182" y="1906777"/>
                    <a:chExt cx="4572032" cy="379215"/>
                  </a:xfrm>
                </p:grpSpPr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3786182" y="1906777"/>
                      <a:ext cx="4286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p:txBody>
                </p:sp>
                <p:sp>
                  <p:nvSpPr>
                    <p:cNvPr id="189" name="TextBox 188"/>
                    <p:cNvSpPr txBox="1"/>
                    <p:nvPr/>
                  </p:nvSpPr>
                  <p:spPr>
                    <a:xfrm>
                      <a:off x="7929586" y="1978215"/>
                      <a:ext cx="4286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400" dirty="0" smtClean="0"/>
                        <a:t>He</a:t>
                      </a:r>
                      <a:endParaRPr lang="en-GB" sz="1400" dirty="0"/>
                    </a:p>
                  </p:txBody>
                </p:sp>
              </p:grp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7929586" y="2500306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 smtClean="0"/>
                      <a:t>Ne</a:t>
                    </a:r>
                    <a:endParaRPr lang="en-GB" sz="1400" dirty="0"/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7929586" y="3000372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 err="1" smtClean="0"/>
                      <a:t>Ar</a:t>
                    </a:r>
                    <a:endParaRPr lang="en-GB" sz="1400" dirty="0" smtClean="0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7929586" y="3571876"/>
                    <a:ext cx="428628" cy="307777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/>
                      <a:t>K</a:t>
                    </a:r>
                    <a:r>
                      <a:rPr lang="en-GB" sz="1400" dirty="0" smtClean="0"/>
                      <a:t>r</a:t>
                    </a: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7929586" y="4071942"/>
                    <a:ext cx="42862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dirty="0" err="1" smtClean="0"/>
                      <a:t>Xe</a:t>
                    </a:r>
                    <a:endParaRPr lang="en-GB" sz="1400" dirty="0" smtClean="0"/>
                  </a:p>
                </p:txBody>
              </p:sp>
            </p:grpSp>
          </p:grpSp>
          <p:sp>
            <p:nvSpPr>
              <p:cNvPr id="176" name="TextBox 175"/>
              <p:cNvSpPr txBox="1"/>
              <p:nvPr/>
            </p:nvSpPr>
            <p:spPr>
              <a:xfrm>
                <a:off x="6215074" y="3549851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err="1" smtClean="0"/>
                  <a:t>Sn</a:t>
                </a:r>
                <a:endParaRPr lang="en-GB" sz="1400" dirty="0" smtClean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215074" y="4071942"/>
                <a:ext cx="428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err="1" smtClean="0"/>
                  <a:t>Pb</a:t>
                </a:r>
                <a:endParaRPr lang="en-GB" sz="1400" dirty="0" smtClean="0"/>
              </a:p>
            </p:txBody>
          </p:sp>
        </p:grpSp>
      </p:grpSp>
      <p:sp>
        <p:nvSpPr>
          <p:cNvPr id="286" name="Rectangle 285"/>
          <p:cNvSpPr/>
          <p:nvPr/>
        </p:nvSpPr>
        <p:spPr>
          <a:xfrm>
            <a:off x="642910" y="5143512"/>
            <a:ext cx="428628" cy="50006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TextBox 286"/>
          <p:cNvSpPr txBox="1"/>
          <p:nvPr/>
        </p:nvSpPr>
        <p:spPr>
          <a:xfrm>
            <a:off x="1285852" y="521495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shows the </a:t>
            </a: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non-metals</a:t>
            </a:r>
          </a:p>
          <a:p>
            <a:r>
              <a:rPr lang="de-DE" sz="2400" dirty="0" err="1" smtClean="0">
                <a:latin typeface="Comic Sans MS" pitchFamily="66" charset="0"/>
                <a:cs typeface="Arial" pitchFamily="34" charset="0"/>
              </a:rPr>
              <a:t>Where</a:t>
            </a:r>
            <a:r>
              <a:rPr lang="de-DE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Comic Sans MS" pitchFamily="66" charset="0"/>
                <a:cs typeface="Arial" pitchFamily="34" charset="0"/>
              </a:rPr>
              <a:t>are</a:t>
            </a:r>
            <a:r>
              <a:rPr lang="de-DE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Comic Sans MS" pitchFamily="66" charset="0"/>
                <a:cs typeface="Arial" pitchFamily="34" charset="0"/>
              </a:rPr>
              <a:t>the</a:t>
            </a:r>
            <a:r>
              <a:rPr lang="de-DE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Comic Sans MS" pitchFamily="66" charset="0"/>
                <a:cs typeface="Arial" pitchFamily="34" charset="0"/>
              </a:rPr>
              <a:t>transition</a:t>
            </a:r>
            <a:r>
              <a:rPr lang="de-DE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Comic Sans MS" pitchFamily="66" charset="0"/>
                <a:cs typeface="Arial" pitchFamily="34" charset="0"/>
              </a:rPr>
              <a:t>metals</a:t>
            </a:r>
            <a:r>
              <a:rPr lang="de-DE" sz="2400" dirty="0" smtClean="0">
                <a:latin typeface="Comic Sans MS" pitchFamily="66" charset="0"/>
                <a:cs typeface="Arial" pitchFamily="34" charset="0"/>
              </a:rPr>
              <a:t>?</a:t>
            </a:r>
            <a:endParaRPr lang="en-GB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286" grpId="0" animBg="1"/>
      <p:bldP spid="2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00" name="Rectangle 24"/>
          <p:cNvSpPr>
            <a:spLocks noGrp="1" noChangeArrowheads="1"/>
          </p:cNvSpPr>
          <p:nvPr>
            <p:ph type="title"/>
          </p:nvPr>
        </p:nvSpPr>
        <p:spPr>
          <a:xfrm>
            <a:off x="557213" y="53975"/>
            <a:ext cx="6650037" cy="549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altLang="en-US" sz="2400" dirty="0" smtClean="0"/>
              <a:t>Transition metals…..Why </a:t>
            </a:r>
            <a:r>
              <a:rPr lang="en-GB" altLang="en-US" sz="2400" dirty="0"/>
              <a:t>are they called the ‘typical metals’?</a:t>
            </a:r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563563" y="784225"/>
            <a:ext cx="4954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rgbClr val="000066"/>
                </a:solidFill>
              </a:rPr>
              <a:t>There are over 30 transition metals. </a:t>
            </a:r>
          </a:p>
        </p:txBody>
      </p:sp>
      <p:sp>
        <p:nvSpPr>
          <p:cNvPr id="178207" name="Rectangle 31"/>
          <p:cNvSpPr>
            <a:spLocks noChangeArrowheads="1"/>
          </p:cNvSpPr>
          <p:nvPr/>
        </p:nvSpPr>
        <p:spPr bwMode="auto">
          <a:xfrm>
            <a:off x="563563" y="5429250"/>
            <a:ext cx="830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 smtClean="0">
                <a:solidFill>
                  <a:srgbClr val="000066"/>
                </a:solidFill>
              </a:rPr>
              <a:t>The </a:t>
            </a:r>
            <a:r>
              <a:rPr lang="en-GB" altLang="en-US" sz="2400" dirty="0">
                <a:solidFill>
                  <a:srgbClr val="000066"/>
                </a:solidFill>
              </a:rPr>
              <a:t>transition metals are known as ‘typical’ metals. </a:t>
            </a:r>
          </a:p>
          <a:p>
            <a:r>
              <a:rPr lang="en-GB" altLang="en-US" sz="2400" dirty="0">
                <a:solidFill>
                  <a:srgbClr val="000066"/>
                </a:solidFill>
              </a:rPr>
              <a:t>Why do you think this might be?</a:t>
            </a:r>
          </a:p>
        </p:txBody>
      </p:sp>
      <p:sp>
        <p:nvSpPr>
          <p:cNvPr id="178208" name="Rectangle 32"/>
          <p:cNvSpPr>
            <a:spLocks noChangeArrowheads="1"/>
          </p:cNvSpPr>
          <p:nvPr/>
        </p:nvSpPr>
        <p:spPr bwMode="auto">
          <a:xfrm>
            <a:off x="563563" y="1606550"/>
            <a:ext cx="3879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0066"/>
                </a:solidFill>
              </a:rPr>
              <a:t>They include most of the metals we are familiar with and use everyday, such as iron, copper and gold.</a:t>
            </a:r>
          </a:p>
        </p:txBody>
      </p:sp>
      <p:pic>
        <p:nvPicPr>
          <p:cNvPr id="178213" name="Picture 37" descr="notes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214" name="Picture 3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216" name="Rectangle 40"/>
          <p:cNvSpPr>
            <a:spLocks noChangeArrowheads="1"/>
          </p:cNvSpPr>
          <p:nvPr/>
        </p:nvSpPr>
        <p:spPr bwMode="auto">
          <a:xfrm>
            <a:off x="563563" y="3416300"/>
            <a:ext cx="38830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0066"/>
                </a:solidFill>
              </a:rPr>
              <a:t>However, there are many transition metals that are less familiar to us, because they are very rare or have few uses.</a:t>
            </a:r>
          </a:p>
        </p:txBody>
      </p:sp>
      <p:pic>
        <p:nvPicPr>
          <p:cNvPr id="178217" name="Picture 41" descr="transition metal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26" y="825500"/>
            <a:ext cx="40386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95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7" grpId="0"/>
      <p:bldP spid="178208" grpId="0"/>
      <p:bldP spid="1782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53975"/>
            <a:ext cx="7253287" cy="54927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Comparing </a:t>
            </a:r>
            <a:r>
              <a:rPr lang="en-GB" altLang="en-US" dirty="0"/>
              <a:t>properties of different metals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57213" y="959644"/>
            <a:ext cx="7829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400" dirty="0">
                <a:solidFill>
                  <a:srgbClr val="000066"/>
                </a:solidFill>
              </a:rPr>
              <a:t>How do the properties of transition metals compare with those of alkali metals?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563563" y="2801938"/>
            <a:ext cx="7889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2400">
                <a:solidFill>
                  <a:srgbClr val="000066"/>
                </a:solidFill>
              </a:rPr>
              <a:t>are </a:t>
            </a:r>
            <a:r>
              <a:rPr lang="en-GB" altLang="en-US" sz="2400" b="1">
                <a:solidFill>
                  <a:srgbClr val="FF6600"/>
                </a:solidFill>
              </a:rPr>
              <a:t>more dense</a:t>
            </a:r>
            <a:r>
              <a:rPr lang="en-GB" altLang="en-US" sz="2400">
                <a:solidFill>
                  <a:srgbClr val="000066"/>
                </a:solidFill>
              </a:rPr>
              <a:t>. This means that in a fixed volume of metal there are more atoms of a transition metal than there are of an alkali metal.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63563" y="4130675"/>
            <a:ext cx="858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2400">
                <a:solidFill>
                  <a:srgbClr val="000066"/>
                </a:solidFill>
              </a:rPr>
              <a:t>have </a:t>
            </a:r>
            <a:r>
              <a:rPr lang="en-GB" altLang="en-US" sz="2400" b="1">
                <a:solidFill>
                  <a:srgbClr val="FF6600"/>
                </a:solidFill>
              </a:rPr>
              <a:t>higher melting</a:t>
            </a:r>
            <a:r>
              <a:rPr lang="en-GB" altLang="en-US" sz="2400" b="1">
                <a:solidFill>
                  <a:srgbClr val="000066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and boiling points</a:t>
            </a:r>
            <a:r>
              <a:rPr lang="en-GB" altLang="en-US" sz="2400">
                <a:solidFill>
                  <a:srgbClr val="000066"/>
                </a:solidFill>
              </a:rPr>
              <a:t> – except mercury.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68325" y="2212975"/>
            <a:ext cx="857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2400">
                <a:solidFill>
                  <a:srgbClr val="000066"/>
                </a:solidFill>
              </a:rPr>
              <a:t>are </a:t>
            </a:r>
            <a:r>
              <a:rPr lang="en-GB" altLang="en-US" sz="2400" b="1">
                <a:solidFill>
                  <a:srgbClr val="FF6600"/>
                </a:solidFill>
              </a:rPr>
              <a:t>harder and stronger</a:t>
            </a:r>
            <a:r>
              <a:rPr lang="en-GB" altLang="en-US" sz="2400">
                <a:solidFill>
                  <a:srgbClr val="000066"/>
                </a:solidFill>
              </a:rPr>
              <a:t>. They cannot be cut with a knife.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63563" y="1670050"/>
            <a:ext cx="734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400" dirty="0">
                <a:solidFill>
                  <a:srgbClr val="000066"/>
                </a:solidFill>
              </a:rPr>
              <a:t>Compared to the alkali metals, the transition </a:t>
            </a:r>
            <a:r>
              <a:rPr lang="en-GB" altLang="en-US" sz="2400" dirty="0" smtClean="0">
                <a:solidFill>
                  <a:srgbClr val="000066"/>
                </a:solidFill>
              </a:rPr>
              <a:t>metals:</a:t>
            </a:r>
          </a:p>
          <a:p>
            <a:pPr eaLnBrk="0" hangingPunct="0">
              <a:spcBef>
                <a:spcPct val="50000"/>
              </a:spcBef>
            </a:pPr>
            <a:endParaRPr lang="de-DE" altLang="en-US" sz="24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altLang="en-US" sz="2400" dirty="0">
              <a:solidFill>
                <a:srgbClr val="000066"/>
              </a:solidFill>
            </a:endParaRPr>
          </a:p>
        </p:txBody>
      </p:sp>
      <p:pic>
        <p:nvPicPr>
          <p:cNvPr id="103437" name="Picture 13" descr="screw_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4614863"/>
            <a:ext cx="2849562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wrench_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118100"/>
            <a:ext cx="37226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9" name="Picture 1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0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/>
      <p:bldP spid="103431" grpId="0"/>
      <p:bldP spid="103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6387"/>
            <a:ext cx="8229600" cy="4315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Melting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, </a:t>
            </a:r>
            <a:r>
              <a:rPr lang="de-DE" dirty="0" err="1" smtClean="0"/>
              <a:t>boiling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metals</a:t>
            </a:r>
            <a:r>
              <a:rPr lang="de-D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4007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" y="2330824"/>
            <a:ext cx="8745398" cy="27790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Melting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boiling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7 non </a:t>
            </a:r>
            <a:r>
              <a:rPr lang="de-DE" dirty="0" err="1" smtClean="0"/>
              <a:t>metals</a:t>
            </a:r>
            <a:r>
              <a:rPr lang="de-DE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41706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1757</Words>
  <Application>Microsoft Office PowerPoint</Application>
  <PresentationFormat>On-screen Show (4:3)</PresentationFormat>
  <Paragraphs>354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Concourse</vt:lpstr>
      <vt:lpstr>Metals &amp; non-metals</vt:lpstr>
      <vt:lpstr>WALT:</vt:lpstr>
      <vt:lpstr>PowerPoint Presentation</vt:lpstr>
      <vt:lpstr>PowerPoint Presentation</vt:lpstr>
      <vt:lpstr>PowerPoint Presentation</vt:lpstr>
      <vt:lpstr>Transition metals…..Why are they called the ‘typical metals’?</vt:lpstr>
      <vt:lpstr> Comparing properties of different metals</vt:lpstr>
      <vt:lpstr>Melting point, boiling point and density of metals.</vt:lpstr>
      <vt:lpstr>Melting and boiling point of group 7 non metals.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metals malleable and ductile?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Elements, compounds &amp; mixtures</dc:title>
  <dc:creator>Wolodymyr Krywonos</dc:creator>
  <cp:lastModifiedBy>Rachael Mayfield</cp:lastModifiedBy>
  <cp:revision>150</cp:revision>
  <dcterms:created xsi:type="dcterms:W3CDTF">2009-11-15T11:45:10Z</dcterms:created>
  <dcterms:modified xsi:type="dcterms:W3CDTF">2018-10-08T10:49:19Z</dcterms:modified>
</cp:coreProperties>
</file>