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9" r:id="rId2"/>
    <p:sldId id="257" r:id="rId3"/>
    <p:sldId id="258" r:id="rId4"/>
    <p:sldId id="259" r:id="rId5"/>
    <p:sldId id="281" r:id="rId6"/>
    <p:sldId id="282" r:id="rId7"/>
    <p:sldId id="260" r:id="rId8"/>
    <p:sldId id="261" r:id="rId9"/>
    <p:sldId id="256" r:id="rId10"/>
    <p:sldId id="284" r:id="rId11"/>
    <p:sldId id="262" r:id="rId12"/>
    <p:sldId id="280" r:id="rId13"/>
    <p:sldId id="276" r:id="rId14"/>
    <p:sldId id="265" r:id="rId15"/>
    <p:sldId id="286" r:id="rId16"/>
    <p:sldId id="287" r:id="rId17"/>
    <p:sldId id="288" r:id="rId18"/>
    <p:sldId id="277" r:id="rId19"/>
    <p:sldId id="285" r:id="rId20"/>
    <p:sldId id="264" r:id="rId21"/>
    <p:sldId id="266" r:id="rId22"/>
    <p:sldId id="289" r:id="rId23"/>
    <p:sldId id="268" r:id="rId24"/>
    <p:sldId id="278" r:id="rId25"/>
    <p:sldId id="267" r:id="rId26"/>
    <p:sldId id="270" r:id="rId27"/>
    <p:sldId id="271" r:id="rId28"/>
    <p:sldId id="272" r:id="rId29"/>
    <p:sldId id="273" r:id="rId30"/>
    <p:sldId id="274" r:id="rId31"/>
    <p:sldId id="27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3" d="100"/>
          <a:sy n="153" d="100"/>
        </p:scale>
        <p:origin x="194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26A26-A2A3-4185-9A66-50B497F1967F}" type="datetimeFigureOut">
              <a:rPr lang="en-GB" smtClean="0"/>
              <a:t>02/12/2018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FF69E-976A-4DA8-ADA0-34720F5751EF}" type="slidenum">
              <a:rPr lang="en-GB" smtClean="0"/>
              <a:t>‹#›</a:t>
            </a:fld>
            <a:endParaRPr lang="en-GB"/>
          </a:p>
        </p:txBody>
      </p:sp>
    </p:spTree>
    <p:extLst>
      <p:ext uri="{BB962C8B-B14F-4D97-AF65-F5344CB8AC3E}">
        <p14:creationId xmlns:p14="http://schemas.microsoft.com/office/powerpoint/2010/main" val="790838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dirty="0"/>
              <a:t>Copy</a:t>
            </a:r>
          </a:p>
        </p:txBody>
      </p:sp>
      <p:sp>
        <p:nvSpPr>
          <p:cNvPr id="4" name="3 Marcador de número de diapositiva"/>
          <p:cNvSpPr>
            <a:spLocks noGrp="1"/>
          </p:cNvSpPr>
          <p:nvPr>
            <p:ph type="sldNum" sz="quarter" idx="10"/>
          </p:nvPr>
        </p:nvSpPr>
        <p:spPr/>
        <p:txBody>
          <a:bodyPr/>
          <a:lstStyle/>
          <a:p>
            <a:fld id="{F977FF49-A4D0-4C46-ABB5-DD7F2C49C9B7}" type="slidenum">
              <a:rPr lang="en-GB" smtClean="0"/>
              <a:pPr/>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CAF3DAD-51D4-406D-AF51-8AEDE4B6BD9D}" type="datetimeFigureOut">
              <a:rPr lang="en-GB" smtClean="0"/>
              <a:t>02/12/2018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E046A3-4EC4-4AA1-A687-2CE27503D773}" type="slidenum">
              <a:rPr lang="en-GB" smtClean="0"/>
              <a:t>‹#›</a:t>
            </a:fld>
            <a:endParaRPr lang="en-GB"/>
          </a:p>
        </p:txBody>
      </p:sp>
    </p:spTree>
    <p:extLst>
      <p:ext uri="{BB962C8B-B14F-4D97-AF65-F5344CB8AC3E}">
        <p14:creationId xmlns:p14="http://schemas.microsoft.com/office/powerpoint/2010/main" val="2065953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AF3DAD-51D4-406D-AF51-8AEDE4B6BD9D}" type="datetimeFigureOut">
              <a:rPr lang="en-GB" smtClean="0"/>
              <a:t>02/12/2018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E046A3-4EC4-4AA1-A687-2CE27503D773}" type="slidenum">
              <a:rPr lang="en-GB" smtClean="0"/>
              <a:t>‹#›</a:t>
            </a:fld>
            <a:endParaRPr lang="en-GB"/>
          </a:p>
        </p:txBody>
      </p:sp>
    </p:spTree>
    <p:extLst>
      <p:ext uri="{BB962C8B-B14F-4D97-AF65-F5344CB8AC3E}">
        <p14:creationId xmlns:p14="http://schemas.microsoft.com/office/powerpoint/2010/main" val="206410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AF3DAD-51D4-406D-AF51-8AEDE4B6BD9D}" type="datetimeFigureOut">
              <a:rPr lang="en-GB" smtClean="0"/>
              <a:t>02/12/2018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E046A3-4EC4-4AA1-A687-2CE27503D773}" type="slidenum">
              <a:rPr lang="en-GB" smtClean="0"/>
              <a:t>‹#›</a:t>
            </a:fld>
            <a:endParaRPr lang="en-GB"/>
          </a:p>
        </p:txBody>
      </p:sp>
    </p:spTree>
    <p:extLst>
      <p:ext uri="{BB962C8B-B14F-4D97-AF65-F5344CB8AC3E}">
        <p14:creationId xmlns:p14="http://schemas.microsoft.com/office/powerpoint/2010/main" val="51989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AF3DAD-51D4-406D-AF51-8AEDE4B6BD9D}" type="datetimeFigureOut">
              <a:rPr lang="en-GB" smtClean="0"/>
              <a:t>02/12/2018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E046A3-4EC4-4AA1-A687-2CE27503D773}" type="slidenum">
              <a:rPr lang="en-GB" smtClean="0"/>
              <a:t>‹#›</a:t>
            </a:fld>
            <a:endParaRPr lang="en-GB"/>
          </a:p>
        </p:txBody>
      </p:sp>
    </p:spTree>
    <p:extLst>
      <p:ext uri="{BB962C8B-B14F-4D97-AF65-F5344CB8AC3E}">
        <p14:creationId xmlns:p14="http://schemas.microsoft.com/office/powerpoint/2010/main" val="354004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AF3DAD-51D4-406D-AF51-8AEDE4B6BD9D}" type="datetimeFigureOut">
              <a:rPr lang="en-GB" smtClean="0"/>
              <a:t>02/12/2018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E046A3-4EC4-4AA1-A687-2CE27503D773}" type="slidenum">
              <a:rPr lang="en-GB" smtClean="0"/>
              <a:t>‹#›</a:t>
            </a:fld>
            <a:endParaRPr lang="en-GB"/>
          </a:p>
        </p:txBody>
      </p:sp>
    </p:spTree>
    <p:extLst>
      <p:ext uri="{BB962C8B-B14F-4D97-AF65-F5344CB8AC3E}">
        <p14:creationId xmlns:p14="http://schemas.microsoft.com/office/powerpoint/2010/main" val="339039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CAF3DAD-51D4-406D-AF51-8AEDE4B6BD9D}" type="datetimeFigureOut">
              <a:rPr lang="en-GB" smtClean="0"/>
              <a:t>02/12/2018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E046A3-4EC4-4AA1-A687-2CE27503D773}" type="slidenum">
              <a:rPr lang="en-GB" smtClean="0"/>
              <a:t>‹#›</a:t>
            </a:fld>
            <a:endParaRPr lang="en-GB"/>
          </a:p>
        </p:txBody>
      </p:sp>
    </p:spTree>
    <p:extLst>
      <p:ext uri="{BB962C8B-B14F-4D97-AF65-F5344CB8AC3E}">
        <p14:creationId xmlns:p14="http://schemas.microsoft.com/office/powerpoint/2010/main" val="268137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CAF3DAD-51D4-406D-AF51-8AEDE4B6BD9D}" type="datetimeFigureOut">
              <a:rPr lang="en-GB" smtClean="0"/>
              <a:t>02/12/2018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E046A3-4EC4-4AA1-A687-2CE27503D773}" type="slidenum">
              <a:rPr lang="en-GB" smtClean="0"/>
              <a:t>‹#›</a:t>
            </a:fld>
            <a:endParaRPr lang="en-GB"/>
          </a:p>
        </p:txBody>
      </p:sp>
    </p:spTree>
    <p:extLst>
      <p:ext uri="{BB962C8B-B14F-4D97-AF65-F5344CB8AC3E}">
        <p14:creationId xmlns:p14="http://schemas.microsoft.com/office/powerpoint/2010/main" val="317011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AF3DAD-51D4-406D-AF51-8AEDE4B6BD9D}" type="datetimeFigureOut">
              <a:rPr lang="en-GB" smtClean="0"/>
              <a:t>02/12/2018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E046A3-4EC4-4AA1-A687-2CE27503D773}" type="slidenum">
              <a:rPr lang="en-GB" smtClean="0"/>
              <a:t>‹#›</a:t>
            </a:fld>
            <a:endParaRPr lang="en-GB"/>
          </a:p>
        </p:txBody>
      </p:sp>
    </p:spTree>
    <p:extLst>
      <p:ext uri="{BB962C8B-B14F-4D97-AF65-F5344CB8AC3E}">
        <p14:creationId xmlns:p14="http://schemas.microsoft.com/office/powerpoint/2010/main" val="286529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F3DAD-51D4-406D-AF51-8AEDE4B6BD9D}" type="datetimeFigureOut">
              <a:rPr lang="en-GB" smtClean="0"/>
              <a:t>02/12/2018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E046A3-4EC4-4AA1-A687-2CE27503D773}" type="slidenum">
              <a:rPr lang="en-GB" smtClean="0"/>
              <a:t>‹#›</a:t>
            </a:fld>
            <a:endParaRPr lang="en-GB"/>
          </a:p>
        </p:txBody>
      </p:sp>
    </p:spTree>
    <p:extLst>
      <p:ext uri="{BB962C8B-B14F-4D97-AF65-F5344CB8AC3E}">
        <p14:creationId xmlns:p14="http://schemas.microsoft.com/office/powerpoint/2010/main" val="143660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AF3DAD-51D4-406D-AF51-8AEDE4B6BD9D}" type="datetimeFigureOut">
              <a:rPr lang="en-GB" smtClean="0"/>
              <a:t>02/12/2018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E046A3-4EC4-4AA1-A687-2CE27503D773}" type="slidenum">
              <a:rPr lang="en-GB" smtClean="0"/>
              <a:t>‹#›</a:t>
            </a:fld>
            <a:endParaRPr lang="en-GB"/>
          </a:p>
        </p:txBody>
      </p:sp>
    </p:spTree>
    <p:extLst>
      <p:ext uri="{BB962C8B-B14F-4D97-AF65-F5344CB8AC3E}">
        <p14:creationId xmlns:p14="http://schemas.microsoft.com/office/powerpoint/2010/main" val="244545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AF3DAD-51D4-406D-AF51-8AEDE4B6BD9D}" type="datetimeFigureOut">
              <a:rPr lang="en-GB" smtClean="0"/>
              <a:t>02/12/2018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E046A3-4EC4-4AA1-A687-2CE27503D773}" type="slidenum">
              <a:rPr lang="en-GB" smtClean="0"/>
              <a:t>‹#›</a:t>
            </a:fld>
            <a:endParaRPr lang="en-GB"/>
          </a:p>
        </p:txBody>
      </p:sp>
    </p:spTree>
    <p:extLst>
      <p:ext uri="{BB962C8B-B14F-4D97-AF65-F5344CB8AC3E}">
        <p14:creationId xmlns:p14="http://schemas.microsoft.com/office/powerpoint/2010/main" val="161379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F3DAD-51D4-406D-AF51-8AEDE4B6BD9D}" type="datetimeFigureOut">
              <a:rPr lang="en-GB" smtClean="0"/>
              <a:t>02/12/2018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046A3-4EC4-4AA1-A687-2CE27503D773}" type="slidenum">
              <a:rPr lang="en-GB" smtClean="0"/>
              <a:t>‹#›</a:t>
            </a:fld>
            <a:endParaRPr lang="en-GB"/>
          </a:p>
        </p:txBody>
      </p:sp>
    </p:spTree>
    <p:extLst>
      <p:ext uri="{BB962C8B-B14F-4D97-AF65-F5344CB8AC3E}">
        <p14:creationId xmlns:p14="http://schemas.microsoft.com/office/powerpoint/2010/main" val="2978485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assmyexams.co.uk/GCSE/biology/structure-of-dna-molecule.html" TargetMode="External"/><Relationship Id="rId2" Type="http://schemas.openxmlformats.org/officeDocument/2006/relationships/hyperlink" Target="https://www.youtube.com/watch?v=0jOapfqVZl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gpNmlbnI1o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biography.com/people/gregor-mendel-3928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Mehz7tCxjSE" TargetMode="External"/><Relationship Id="rId2" Type="http://schemas.openxmlformats.org/officeDocument/2006/relationships/hyperlink" Target="https://www.youtube.com/watch?v=cWt1RFnWNzk" TargetMode="External"/><Relationship Id="rId1" Type="http://schemas.openxmlformats.org/officeDocument/2006/relationships/slideLayout" Target="../slideLayouts/slideLayout2.xml"/><Relationship Id="rId4" Type="http://schemas.openxmlformats.org/officeDocument/2006/relationships/hyperlink" Target="https://www.youtube.com/watch?v=NWqgZUnJdA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biography.com/people/gregor-mendel-3928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NWqgZUnJdAY" TargetMode="External"/><Relationship Id="rId2" Type="http://schemas.openxmlformats.org/officeDocument/2006/relationships/hyperlink" Target="https://www.youtube.com/watch?v=GTiOETaZg4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VJycRYBNtwY" TargetMode="External"/><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hyperlink" Target="https://www.youtube.com/watch?v=8s4he3wLgk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4p1ZihXb29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Genetics : Knowledge harvest</a:t>
            </a:r>
          </a:p>
        </p:txBody>
      </p:sp>
      <p:sp>
        <p:nvSpPr>
          <p:cNvPr id="5" name="TextBox 4"/>
          <p:cNvSpPr txBox="1"/>
          <p:nvPr/>
        </p:nvSpPr>
        <p:spPr>
          <a:xfrm>
            <a:off x="539552" y="1628800"/>
            <a:ext cx="8276368" cy="5078313"/>
          </a:xfrm>
          <a:prstGeom prst="rect">
            <a:avLst/>
          </a:prstGeom>
          <a:noFill/>
        </p:spPr>
        <p:txBody>
          <a:bodyPr wrap="none" rtlCol="0">
            <a:spAutoFit/>
          </a:bodyPr>
          <a:lstStyle/>
          <a:p>
            <a:r>
              <a:rPr lang="en-GB" dirty="0"/>
              <a:t>How many of these words do you know :</a:t>
            </a:r>
          </a:p>
          <a:p>
            <a:r>
              <a:rPr lang="en-GB" dirty="0">
                <a:solidFill>
                  <a:srgbClr val="FF0000"/>
                </a:solidFill>
              </a:rPr>
              <a:t>genotype		allele		DNA</a:t>
            </a:r>
          </a:p>
          <a:p>
            <a:endParaRPr lang="en-GB" dirty="0">
              <a:solidFill>
                <a:srgbClr val="FF0000"/>
              </a:solidFill>
            </a:endParaRPr>
          </a:p>
          <a:p>
            <a:r>
              <a:rPr lang="en-GB" dirty="0">
                <a:solidFill>
                  <a:srgbClr val="FF0000"/>
                </a:solidFill>
              </a:rPr>
              <a:t>phenotype	dominant gene	chromosome</a:t>
            </a:r>
          </a:p>
          <a:p>
            <a:endParaRPr lang="en-GB" dirty="0">
              <a:solidFill>
                <a:srgbClr val="FF0000"/>
              </a:solidFill>
            </a:endParaRPr>
          </a:p>
          <a:p>
            <a:r>
              <a:rPr lang="en-GB" dirty="0">
                <a:solidFill>
                  <a:srgbClr val="FF0000"/>
                </a:solidFill>
              </a:rPr>
              <a:t>gene		recessive gene	nucleotides</a:t>
            </a:r>
          </a:p>
          <a:p>
            <a:endParaRPr lang="en-GB" dirty="0">
              <a:solidFill>
                <a:srgbClr val="FF0000"/>
              </a:solidFill>
            </a:endParaRPr>
          </a:p>
          <a:p>
            <a:r>
              <a:rPr lang="en-GB" dirty="0">
                <a:solidFill>
                  <a:srgbClr val="FF0000"/>
                </a:solidFill>
              </a:rPr>
              <a:t>trait		Punnett square	nucleosome</a:t>
            </a:r>
          </a:p>
          <a:p>
            <a:endParaRPr lang="en-GB" dirty="0">
              <a:solidFill>
                <a:srgbClr val="FF0000"/>
              </a:solidFill>
            </a:endParaRPr>
          </a:p>
          <a:p>
            <a:r>
              <a:rPr lang="en-GB" dirty="0">
                <a:solidFill>
                  <a:srgbClr val="FF0000"/>
                </a:solidFill>
              </a:rPr>
              <a:t>histone		locus		genome		</a:t>
            </a:r>
          </a:p>
          <a:p>
            <a:endParaRPr lang="en-GB" dirty="0">
              <a:solidFill>
                <a:srgbClr val="FF0000"/>
              </a:solidFill>
            </a:endParaRPr>
          </a:p>
          <a:p>
            <a:r>
              <a:rPr lang="en-GB" dirty="0"/>
              <a:t>Traffic light system</a:t>
            </a:r>
          </a:p>
          <a:p>
            <a:r>
              <a:rPr lang="en-GB" dirty="0"/>
              <a:t>Red – I have not got a clue </a:t>
            </a:r>
            <a:r>
              <a:rPr lang="en-GB" dirty="0">
                <a:sym typeface="Wingdings" panose="05000000000000000000" pitchFamily="2" charset="2"/>
              </a:rPr>
              <a:t></a:t>
            </a:r>
          </a:p>
          <a:p>
            <a:r>
              <a:rPr lang="en-GB" dirty="0">
                <a:sym typeface="Wingdings" panose="05000000000000000000" pitchFamily="2" charset="2"/>
              </a:rPr>
              <a:t>Orange – I have heard of this word before but I am not 100% sure about its meaning.</a:t>
            </a:r>
          </a:p>
          <a:p>
            <a:r>
              <a:rPr lang="en-GB" dirty="0">
                <a:sym typeface="Wingdings" panose="05000000000000000000" pitchFamily="2" charset="2"/>
              </a:rPr>
              <a:t>There is still hope for me :-0</a:t>
            </a:r>
          </a:p>
          <a:p>
            <a:r>
              <a:rPr lang="en-GB" dirty="0">
                <a:sym typeface="Wingdings" panose="05000000000000000000" pitchFamily="2" charset="2"/>
              </a:rPr>
              <a:t>Green – Hooray!!! I am so clever  I know the word and its meaning! Well done to me.</a:t>
            </a:r>
            <a:endParaRPr lang="en-GB" dirty="0"/>
          </a:p>
          <a:p>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170022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213" y="10381"/>
            <a:ext cx="5328591" cy="6909584"/>
          </a:xfrm>
          <a:prstGeom prst="rect">
            <a:avLst/>
          </a:prstGeom>
        </p:spPr>
        <p:txBody>
          <a:bodyPr wrap="square">
            <a:spAutoFit/>
          </a:bodyPr>
          <a:lstStyle/>
          <a:p>
            <a:endParaRPr lang="en-GB" dirty="0">
              <a:latin typeface="Arial Black" panose="020B0A04020102020204" pitchFamily="34" charset="0"/>
            </a:endParaRPr>
          </a:p>
          <a:p>
            <a:r>
              <a:rPr lang="en-GB" sz="2500" dirty="0">
                <a:latin typeface="Arial Black" panose="020B0A04020102020204" pitchFamily="34" charset="0"/>
              </a:rPr>
              <a:t>DNA is a double helix strand that is held together by hydrogen bonds.</a:t>
            </a:r>
          </a:p>
          <a:p>
            <a:endParaRPr lang="en-GB" sz="2500" dirty="0">
              <a:latin typeface="Arial Black" panose="020B0A04020102020204" pitchFamily="34" charset="0"/>
            </a:endParaRPr>
          </a:p>
          <a:p>
            <a:endParaRPr lang="en-GB" sz="2500" dirty="0">
              <a:latin typeface="Arial Black" panose="020B0A04020102020204" pitchFamily="34" charset="0"/>
            </a:endParaRPr>
          </a:p>
          <a:p>
            <a:r>
              <a:rPr lang="en-GB" sz="2500" dirty="0">
                <a:latin typeface="Arial Black" panose="020B0A04020102020204" pitchFamily="34" charset="0"/>
              </a:rPr>
              <a:t>There are four types of nitrogen base : </a:t>
            </a:r>
          </a:p>
          <a:p>
            <a:r>
              <a:rPr lang="en-GB" sz="2500" dirty="0">
                <a:latin typeface="Arial Black" panose="020B0A04020102020204" pitchFamily="34" charset="0"/>
              </a:rPr>
              <a:t>A- adenine</a:t>
            </a:r>
          </a:p>
          <a:p>
            <a:r>
              <a:rPr lang="en-GB" sz="2500" dirty="0">
                <a:latin typeface="Arial Black" panose="020B0A04020102020204" pitchFamily="34" charset="0"/>
              </a:rPr>
              <a:t>T- thymine</a:t>
            </a:r>
          </a:p>
          <a:p>
            <a:r>
              <a:rPr lang="en-GB" sz="2500" dirty="0">
                <a:latin typeface="Arial Black" panose="020B0A04020102020204" pitchFamily="34" charset="0"/>
              </a:rPr>
              <a:t>C - cytosine</a:t>
            </a:r>
          </a:p>
          <a:p>
            <a:r>
              <a:rPr lang="en-GB" sz="2500" dirty="0">
                <a:latin typeface="Arial Black" panose="020B0A04020102020204" pitchFamily="34" charset="0"/>
              </a:rPr>
              <a:t>G – guanine</a:t>
            </a:r>
          </a:p>
          <a:p>
            <a:endParaRPr lang="en-GB" sz="2500" dirty="0">
              <a:latin typeface="Arial Black" panose="020B0A04020102020204" pitchFamily="34" charset="0"/>
            </a:endParaRPr>
          </a:p>
          <a:p>
            <a:endParaRPr lang="en-GB" sz="2500" dirty="0">
              <a:latin typeface="Arial Black" panose="020B0A04020102020204" pitchFamily="34" charset="0"/>
            </a:endParaRPr>
          </a:p>
          <a:p>
            <a:endParaRPr lang="de-DE" sz="2500" dirty="0">
              <a:latin typeface="Arial Black" panose="020B0A04020102020204" pitchFamily="34" charset="0"/>
            </a:endParaRPr>
          </a:p>
          <a:p>
            <a:r>
              <a:rPr lang="de-DE" sz="2500" dirty="0">
                <a:latin typeface="Arial Black" panose="020B0A04020102020204" pitchFamily="34" charset="0"/>
              </a:rPr>
              <a:t>The double </a:t>
            </a:r>
            <a:r>
              <a:rPr lang="de-DE" sz="2500" dirty="0" err="1">
                <a:latin typeface="Arial Black" panose="020B0A04020102020204" pitchFamily="34" charset="0"/>
              </a:rPr>
              <a:t>helix</a:t>
            </a:r>
            <a:r>
              <a:rPr lang="de-DE" sz="2500" dirty="0">
                <a:latin typeface="Arial Black" panose="020B0A04020102020204" pitchFamily="34" charset="0"/>
              </a:rPr>
              <a:t> </a:t>
            </a:r>
            <a:r>
              <a:rPr lang="de-DE" sz="2500" dirty="0" err="1">
                <a:latin typeface="Arial Black" panose="020B0A04020102020204" pitchFamily="34" charset="0"/>
              </a:rPr>
              <a:t>structure</a:t>
            </a:r>
            <a:r>
              <a:rPr lang="de-DE" sz="2500" dirty="0">
                <a:latin typeface="Arial Black" panose="020B0A04020102020204" pitchFamily="34" charset="0"/>
              </a:rPr>
              <a:t> was </a:t>
            </a:r>
            <a:r>
              <a:rPr lang="de-DE" sz="2500" dirty="0" err="1">
                <a:latin typeface="Arial Black" panose="020B0A04020102020204" pitchFamily="34" charset="0"/>
              </a:rPr>
              <a:t>discovered</a:t>
            </a:r>
            <a:r>
              <a:rPr lang="de-DE" sz="2500" dirty="0">
                <a:latin typeface="Arial Black" panose="020B0A04020102020204" pitchFamily="34" charset="0"/>
              </a:rPr>
              <a:t> </a:t>
            </a:r>
            <a:r>
              <a:rPr lang="de-DE" sz="2500" dirty="0" err="1">
                <a:latin typeface="Arial Black" panose="020B0A04020102020204" pitchFamily="34" charset="0"/>
              </a:rPr>
              <a:t>by</a:t>
            </a:r>
            <a:r>
              <a:rPr lang="de-DE" sz="2500" dirty="0">
                <a:latin typeface="Arial Black" panose="020B0A04020102020204" pitchFamily="34" charset="0"/>
              </a:rPr>
              <a:t> Watson and Crick in 1953</a:t>
            </a:r>
            <a:r>
              <a:rPr lang="de-DE" dirty="0">
                <a:latin typeface="Arial Black" panose="020B0A04020102020204" pitchFamily="34" charset="0"/>
              </a:rPr>
              <a:t>.</a:t>
            </a:r>
            <a:endParaRPr lang="en-GB" dirty="0">
              <a:latin typeface="Arial Black" panose="020B0A04020102020204" pitchFamily="34" charset="0"/>
            </a:endParaRPr>
          </a:p>
        </p:txBody>
      </p:sp>
      <p:pic>
        <p:nvPicPr>
          <p:cNvPr id="1026" name="Picture 2" descr="http://www.ducksters.com/science/biology/DNA_struct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804" y="1556792"/>
            <a:ext cx="3591421" cy="325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20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ronodon.com/images/DNA_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3672408" cy="28556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ronodon.com/sitebuilder/images/DNA_structure_key-700x4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212976"/>
            <a:ext cx="5472608" cy="340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05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325D-46A3-4841-9158-ABC9C041C737}"/>
              </a:ext>
            </a:extLst>
          </p:cNvPr>
          <p:cNvSpPr>
            <a:spLocks noGrp="1"/>
          </p:cNvSpPr>
          <p:nvPr>
            <p:ph type="title"/>
          </p:nvPr>
        </p:nvSpPr>
        <p:spPr/>
        <p:txBody>
          <a:bodyPr/>
          <a:lstStyle/>
          <a:p>
            <a:r>
              <a:rPr lang="en-GB"/>
              <a:t>DNA Origami</a:t>
            </a:r>
          </a:p>
        </p:txBody>
      </p:sp>
      <p:sp>
        <p:nvSpPr>
          <p:cNvPr id="3" name="Content Placeholder 2">
            <a:extLst>
              <a:ext uri="{FF2B5EF4-FFF2-40B4-BE49-F238E27FC236}">
                <a16:creationId xmlns:a16="http://schemas.microsoft.com/office/drawing/2014/main" id="{AB703169-8F4A-4773-A0C4-4D6F9F29E69B}"/>
              </a:ext>
            </a:extLst>
          </p:cNvPr>
          <p:cNvSpPr>
            <a:spLocks noGrp="1"/>
          </p:cNvSpPr>
          <p:nvPr>
            <p:ph idx="1"/>
          </p:nvPr>
        </p:nvSpPr>
        <p:spPr/>
        <p:txBody>
          <a:bodyPr/>
          <a:lstStyle/>
          <a:p>
            <a:r>
              <a:rPr lang="en-GB" dirty="0">
                <a:hlinkClick r:id="rId2"/>
              </a:rPr>
              <a:t>https://www.youtube.com/watch?v=0jOapfqVZlo</a:t>
            </a:r>
            <a:endParaRPr lang="en-GB" dirty="0"/>
          </a:p>
          <a:p>
            <a:r>
              <a:rPr lang="en-GB">
                <a:hlinkClick r:id="rId3"/>
              </a:rPr>
              <a:t>http://www.passmyexams.co.uk/GCSE/biology/structure-of-dna-molecule.html</a:t>
            </a:r>
            <a:endParaRPr lang="en-GB"/>
          </a:p>
          <a:p>
            <a:endParaRPr lang="en-GB" dirty="0"/>
          </a:p>
        </p:txBody>
      </p:sp>
    </p:spTree>
    <p:extLst>
      <p:ext uri="{BB962C8B-B14F-4D97-AF65-F5344CB8AC3E}">
        <p14:creationId xmlns:p14="http://schemas.microsoft.com/office/powerpoint/2010/main" val="20064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WALT know Gregor Mendel</a:t>
            </a:r>
          </a:p>
        </p:txBody>
      </p:sp>
      <p:sp>
        <p:nvSpPr>
          <p:cNvPr id="5" name="TextBox 4"/>
          <p:cNvSpPr txBox="1"/>
          <p:nvPr/>
        </p:nvSpPr>
        <p:spPr>
          <a:xfrm>
            <a:off x="539552" y="1628800"/>
            <a:ext cx="7961538" cy="4801314"/>
          </a:xfrm>
          <a:prstGeom prst="rect">
            <a:avLst/>
          </a:prstGeom>
          <a:noFill/>
        </p:spPr>
        <p:txBody>
          <a:bodyPr wrap="none" rtlCol="0">
            <a:spAutoFit/>
          </a:bodyPr>
          <a:lstStyle/>
          <a:p>
            <a:r>
              <a:rPr lang="en-GB" dirty="0"/>
              <a:t>How many of these words do you know :</a:t>
            </a:r>
          </a:p>
          <a:p>
            <a:r>
              <a:rPr lang="en-GB" dirty="0">
                <a:solidFill>
                  <a:srgbClr val="FF0000"/>
                </a:solidFill>
              </a:rPr>
              <a:t>genotype		allele		DNA</a:t>
            </a:r>
          </a:p>
          <a:p>
            <a:endParaRPr lang="en-GB" dirty="0">
              <a:solidFill>
                <a:srgbClr val="FF0000"/>
              </a:solidFill>
            </a:endParaRPr>
          </a:p>
          <a:p>
            <a:r>
              <a:rPr lang="en-GB" dirty="0">
                <a:solidFill>
                  <a:srgbClr val="FF0000"/>
                </a:solidFill>
              </a:rPr>
              <a:t>phenotype	dominant gene	chromosome</a:t>
            </a:r>
          </a:p>
          <a:p>
            <a:endParaRPr lang="en-GB" dirty="0">
              <a:solidFill>
                <a:srgbClr val="FF0000"/>
              </a:solidFill>
            </a:endParaRPr>
          </a:p>
          <a:p>
            <a:r>
              <a:rPr lang="en-GB" dirty="0">
                <a:solidFill>
                  <a:srgbClr val="FF0000"/>
                </a:solidFill>
              </a:rPr>
              <a:t>gene		recessive gene	nucleotides</a:t>
            </a:r>
          </a:p>
          <a:p>
            <a:endParaRPr lang="en-GB" dirty="0">
              <a:solidFill>
                <a:srgbClr val="FF0000"/>
              </a:solidFill>
            </a:endParaRPr>
          </a:p>
          <a:p>
            <a:r>
              <a:rPr lang="en-GB" dirty="0">
                <a:solidFill>
                  <a:srgbClr val="FF0000"/>
                </a:solidFill>
              </a:rPr>
              <a:t>trait		Punnett square	nucleosome</a:t>
            </a:r>
          </a:p>
          <a:p>
            <a:endParaRPr lang="en-GB" dirty="0">
              <a:solidFill>
                <a:srgbClr val="FF0000"/>
              </a:solidFill>
            </a:endParaRPr>
          </a:p>
          <a:p>
            <a:r>
              <a:rPr lang="en-GB" dirty="0">
                <a:solidFill>
                  <a:srgbClr val="FF0000"/>
                </a:solidFill>
              </a:rPr>
              <a:t>histone		locus		genome		</a:t>
            </a:r>
          </a:p>
          <a:p>
            <a:endParaRPr lang="en-GB" dirty="0">
              <a:solidFill>
                <a:srgbClr val="FF0000"/>
              </a:solidFill>
            </a:endParaRPr>
          </a:p>
          <a:p>
            <a:r>
              <a:rPr lang="en-GB" dirty="0"/>
              <a:t>Task : </a:t>
            </a:r>
          </a:p>
          <a:p>
            <a:r>
              <a:rPr lang="en-GB" dirty="0"/>
              <a:t>Take down notes while watching video and we will make a mind map on the board.</a:t>
            </a:r>
          </a:p>
          <a:p>
            <a:r>
              <a:rPr lang="en-GB" dirty="0">
                <a:hlinkClick r:id="rId2"/>
              </a:rPr>
              <a:t>https://www.youtube.com/watch?v=gpNmlbnI1o0</a:t>
            </a:r>
            <a:endParaRPr lang="en-GB" dirty="0"/>
          </a:p>
          <a:p>
            <a:endParaRPr lang="en-GB" dirty="0"/>
          </a:p>
          <a:p>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234653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5512" y="116632"/>
            <a:ext cx="5872762" cy="1815882"/>
          </a:xfrm>
          <a:prstGeom prst="rect">
            <a:avLst/>
          </a:prstGeom>
          <a:noFill/>
        </p:spPr>
        <p:txBody>
          <a:bodyPr wrap="none" rtlCol="0">
            <a:spAutoFit/>
          </a:bodyPr>
          <a:lstStyle/>
          <a:p>
            <a:r>
              <a:rPr lang="de-DE" sz="4000" dirty="0"/>
              <a:t>WALT </a:t>
            </a:r>
            <a:r>
              <a:rPr lang="de-DE" sz="4000" dirty="0" err="1"/>
              <a:t>know</a:t>
            </a:r>
            <a:r>
              <a:rPr lang="de-DE" sz="4000" dirty="0"/>
              <a:t> Gregor Mendel</a:t>
            </a:r>
          </a:p>
          <a:p>
            <a:endParaRPr lang="de-DE" dirty="0"/>
          </a:p>
          <a:p>
            <a:endParaRPr lang="de-DE" dirty="0"/>
          </a:p>
          <a:p>
            <a:endParaRPr lang="de-DE" dirty="0"/>
          </a:p>
          <a:p>
            <a:endParaRPr lang="en-GB" dirty="0"/>
          </a:p>
        </p:txBody>
      </p:sp>
      <p:pic>
        <p:nvPicPr>
          <p:cNvPr id="5124" name="Picture 4" descr="Gregor Mende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207" y="810816"/>
            <a:ext cx="3528392" cy="352839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9552" y="1859340"/>
            <a:ext cx="6318448" cy="923330"/>
          </a:xfrm>
          <a:prstGeom prst="rect">
            <a:avLst/>
          </a:prstGeom>
        </p:spPr>
        <p:txBody>
          <a:bodyPr wrap="square">
            <a:spAutoFit/>
          </a:bodyPr>
          <a:lstStyle/>
          <a:p>
            <a:endParaRPr lang="de-DE" dirty="0"/>
          </a:p>
          <a:p>
            <a:endParaRPr lang="en-GB" dirty="0"/>
          </a:p>
          <a:p>
            <a:endParaRPr lang="en-GB" dirty="0"/>
          </a:p>
        </p:txBody>
      </p:sp>
      <p:sp>
        <p:nvSpPr>
          <p:cNvPr id="8" name="Rectangle 7"/>
          <p:cNvSpPr/>
          <p:nvPr/>
        </p:nvSpPr>
        <p:spPr>
          <a:xfrm>
            <a:off x="2483768" y="5157192"/>
            <a:ext cx="4572000" cy="923330"/>
          </a:xfrm>
          <a:prstGeom prst="rect">
            <a:avLst/>
          </a:prstGeom>
        </p:spPr>
        <p:txBody>
          <a:bodyPr>
            <a:spAutoFit/>
          </a:bodyPr>
          <a:lstStyle/>
          <a:p>
            <a:r>
              <a:rPr lang="en-GB" dirty="0">
                <a:hlinkClick r:id="rId2"/>
              </a:rPr>
              <a:t>http://www.biography.com/people/gregor-mendel-39282</a:t>
            </a:r>
            <a:endParaRPr lang="en-GB" dirty="0"/>
          </a:p>
          <a:p>
            <a:endParaRPr lang="en-GB" dirty="0"/>
          </a:p>
        </p:txBody>
      </p:sp>
    </p:spTree>
    <p:extLst>
      <p:ext uri="{BB962C8B-B14F-4D97-AF65-F5344CB8AC3E}">
        <p14:creationId xmlns:p14="http://schemas.microsoft.com/office/powerpoint/2010/main" val="93304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2299-D87A-4653-84DB-9F0E98A9B5DB}"/>
              </a:ext>
            </a:extLst>
          </p:cNvPr>
          <p:cNvSpPr>
            <a:spLocks noGrp="1"/>
          </p:cNvSpPr>
          <p:nvPr>
            <p:ph type="title"/>
          </p:nvPr>
        </p:nvSpPr>
        <p:spPr/>
        <p:txBody>
          <a:bodyPr/>
          <a:lstStyle/>
          <a:p>
            <a:r>
              <a:rPr lang="en-GB" dirty="0"/>
              <a:t>Mendel’s Experiment</a:t>
            </a:r>
          </a:p>
        </p:txBody>
      </p:sp>
      <p:pic>
        <p:nvPicPr>
          <p:cNvPr id="5" name="Picture 4">
            <a:extLst>
              <a:ext uri="{FF2B5EF4-FFF2-40B4-BE49-F238E27FC236}">
                <a16:creationId xmlns:a16="http://schemas.microsoft.com/office/drawing/2014/main" id="{28B6C1F7-B4B3-46A7-B2ED-B3C9EE669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524" y="2000250"/>
            <a:ext cx="6521587" cy="4093046"/>
          </a:xfrm>
          <a:prstGeom prst="rect">
            <a:avLst/>
          </a:prstGeom>
        </p:spPr>
      </p:pic>
      <p:sp>
        <p:nvSpPr>
          <p:cNvPr id="6" name="TextBox 5">
            <a:extLst>
              <a:ext uri="{FF2B5EF4-FFF2-40B4-BE49-F238E27FC236}">
                <a16:creationId xmlns:a16="http://schemas.microsoft.com/office/drawing/2014/main" id="{DF5FCC90-72CA-4478-9A2B-AB12CCDCCA80}"/>
              </a:ext>
            </a:extLst>
          </p:cNvPr>
          <p:cNvSpPr txBox="1"/>
          <p:nvPr/>
        </p:nvSpPr>
        <p:spPr>
          <a:xfrm>
            <a:off x="1115616" y="2852936"/>
            <a:ext cx="389850" cy="553998"/>
          </a:xfrm>
          <a:prstGeom prst="rect">
            <a:avLst/>
          </a:prstGeom>
          <a:noFill/>
        </p:spPr>
        <p:txBody>
          <a:bodyPr wrap="none" rtlCol="0">
            <a:spAutoFit/>
          </a:bodyPr>
          <a:lstStyle/>
          <a:p>
            <a:r>
              <a:rPr lang="en-GB" sz="3000" b="1" dirty="0"/>
              <a:t>P</a:t>
            </a:r>
          </a:p>
        </p:txBody>
      </p:sp>
    </p:spTree>
    <p:extLst>
      <p:ext uri="{BB962C8B-B14F-4D97-AF65-F5344CB8AC3E}">
        <p14:creationId xmlns:p14="http://schemas.microsoft.com/office/powerpoint/2010/main" val="3891277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BF37FE-77F4-4E83-B877-4A212E245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84" y="1196752"/>
            <a:ext cx="7517155" cy="4717880"/>
          </a:xfrm>
          <a:prstGeom prst="rect">
            <a:avLst/>
          </a:prstGeom>
        </p:spPr>
      </p:pic>
    </p:spTree>
    <p:extLst>
      <p:ext uri="{BB962C8B-B14F-4D97-AF65-F5344CB8AC3E}">
        <p14:creationId xmlns:p14="http://schemas.microsoft.com/office/powerpoint/2010/main" val="2532457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6B9279-345E-4AFA-A918-91C329EB6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764704"/>
            <a:ext cx="4130379" cy="2592288"/>
          </a:xfrm>
          <a:prstGeom prst="rect">
            <a:avLst/>
          </a:prstGeom>
        </p:spPr>
      </p:pic>
      <p:pic>
        <p:nvPicPr>
          <p:cNvPr id="5" name="Picture 4">
            <a:extLst>
              <a:ext uri="{FF2B5EF4-FFF2-40B4-BE49-F238E27FC236}">
                <a16:creationId xmlns:a16="http://schemas.microsoft.com/office/drawing/2014/main" id="{F33D9790-6448-497E-8BC5-80B818242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3933056"/>
            <a:ext cx="3786180" cy="2376264"/>
          </a:xfrm>
          <a:prstGeom prst="rect">
            <a:avLst/>
          </a:prstGeom>
        </p:spPr>
      </p:pic>
    </p:spTree>
    <p:extLst>
      <p:ext uri="{BB962C8B-B14F-4D97-AF65-F5344CB8AC3E}">
        <p14:creationId xmlns:p14="http://schemas.microsoft.com/office/powerpoint/2010/main" val="2180417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511"/>
            <a:ext cx="3331443" cy="30872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5616" y="3861048"/>
            <a:ext cx="1739579" cy="246221"/>
          </a:xfrm>
          <a:prstGeom prst="rect">
            <a:avLst/>
          </a:prstGeom>
          <a:noFill/>
        </p:spPr>
        <p:txBody>
          <a:bodyPr wrap="none" rtlCol="0">
            <a:spAutoFit/>
          </a:bodyPr>
          <a:lstStyle/>
          <a:p>
            <a:r>
              <a:rPr lang="de-DE" sz="1000" dirty="0"/>
              <a:t>Source : </a:t>
            </a:r>
            <a:r>
              <a:rPr lang="en-GB" sz="1000" dirty="0"/>
              <a:t>www2.warwick.ac.uk</a:t>
            </a:r>
          </a:p>
        </p:txBody>
      </p:sp>
      <p:sp>
        <p:nvSpPr>
          <p:cNvPr id="5" name="TextBox 4"/>
          <p:cNvSpPr txBox="1"/>
          <p:nvPr/>
        </p:nvSpPr>
        <p:spPr>
          <a:xfrm>
            <a:off x="107504" y="4653136"/>
            <a:ext cx="8280087" cy="2031325"/>
          </a:xfrm>
          <a:prstGeom prst="rect">
            <a:avLst/>
          </a:prstGeom>
          <a:noFill/>
        </p:spPr>
        <p:txBody>
          <a:bodyPr wrap="none" rtlCol="0">
            <a:spAutoFit/>
          </a:bodyPr>
          <a:lstStyle/>
          <a:p>
            <a:r>
              <a:rPr lang="de-DE" dirty="0">
                <a:solidFill>
                  <a:srgbClr val="FF0000"/>
                </a:solidFill>
              </a:rPr>
              <a:t>Gene </a:t>
            </a:r>
            <a:r>
              <a:rPr lang="de-DE" dirty="0" err="1"/>
              <a:t>is</a:t>
            </a:r>
            <a:r>
              <a:rPr lang="de-DE" dirty="0"/>
              <a:t> the </a:t>
            </a:r>
            <a:r>
              <a:rPr lang="de-DE" dirty="0" err="1"/>
              <a:t>basic</a:t>
            </a:r>
            <a:r>
              <a:rPr lang="de-DE" dirty="0"/>
              <a:t> </a:t>
            </a:r>
            <a:r>
              <a:rPr lang="de-DE" dirty="0" err="1"/>
              <a:t>functional</a:t>
            </a:r>
            <a:r>
              <a:rPr lang="de-DE" dirty="0"/>
              <a:t> </a:t>
            </a:r>
            <a:r>
              <a:rPr lang="de-DE" dirty="0" err="1"/>
              <a:t>unit</a:t>
            </a:r>
            <a:r>
              <a:rPr lang="de-DE" dirty="0"/>
              <a:t> of </a:t>
            </a:r>
            <a:r>
              <a:rPr lang="de-DE" dirty="0" err="1"/>
              <a:t>hereditary</a:t>
            </a:r>
            <a:r>
              <a:rPr lang="de-DE" dirty="0"/>
              <a:t> </a:t>
            </a:r>
            <a:r>
              <a:rPr lang="de-DE" dirty="0" err="1"/>
              <a:t>that</a:t>
            </a:r>
            <a:r>
              <a:rPr lang="de-DE" dirty="0"/>
              <a:t> </a:t>
            </a:r>
            <a:r>
              <a:rPr lang="de-DE" dirty="0" err="1"/>
              <a:t>codes</a:t>
            </a:r>
            <a:r>
              <a:rPr lang="de-DE" dirty="0"/>
              <a:t> </a:t>
            </a:r>
            <a:r>
              <a:rPr lang="de-DE" dirty="0" err="1"/>
              <a:t>for</a:t>
            </a:r>
            <a:r>
              <a:rPr lang="de-DE" dirty="0"/>
              <a:t> a </a:t>
            </a:r>
            <a:r>
              <a:rPr lang="de-DE" dirty="0" err="1"/>
              <a:t>certain</a:t>
            </a:r>
            <a:r>
              <a:rPr lang="de-DE" dirty="0"/>
              <a:t> </a:t>
            </a:r>
            <a:r>
              <a:rPr lang="de-DE" dirty="0" err="1"/>
              <a:t>protein</a:t>
            </a:r>
            <a:r>
              <a:rPr lang="de-DE" dirty="0"/>
              <a:t>, </a:t>
            </a:r>
          </a:p>
          <a:p>
            <a:r>
              <a:rPr lang="de-DE" dirty="0" err="1"/>
              <a:t>for</a:t>
            </a:r>
            <a:r>
              <a:rPr lang="de-DE" dirty="0"/>
              <a:t> </a:t>
            </a:r>
            <a:r>
              <a:rPr lang="de-DE" dirty="0" err="1"/>
              <a:t>example</a:t>
            </a:r>
            <a:r>
              <a:rPr lang="de-DE" dirty="0"/>
              <a:t>, </a:t>
            </a:r>
            <a:r>
              <a:rPr lang="de-DE" dirty="0" err="1"/>
              <a:t>eye</a:t>
            </a:r>
            <a:r>
              <a:rPr lang="de-DE" dirty="0"/>
              <a:t> </a:t>
            </a:r>
            <a:r>
              <a:rPr lang="de-DE" dirty="0" err="1"/>
              <a:t>colour</a:t>
            </a:r>
            <a:r>
              <a:rPr lang="de-DE" dirty="0"/>
              <a:t>.</a:t>
            </a:r>
          </a:p>
          <a:p>
            <a:r>
              <a:rPr lang="en-GB" dirty="0"/>
              <a:t>The Human Genome Project has estimated that humans </a:t>
            </a:r>
          </a:p>
          <a:p>
            <a:r>
              <a:rPr lang="en-GB" dirty="0"/>
              <a:t>have between 20,000 and 25,000 genes.</a:t>
            </a:r>
          </a:p>
          <a:p>
            <a:r>
              <a:rPr lang="de-DE" dirty="0"/>
              <a:t>Every </a:t>
            </a:r>
            <a:r>
              <a:rPr lang="de-DE" dirty="0" err="1"/>
              <a:t>person</a:t>
            </a:r>
            <a:r>
              <a:rPr lang="de-DE" dirty="0"/>
              <a:t> </a:t>
            </a:r>
            <a:r>
              <a:rPr lang="de-DE" dirty="0" err="1"/>
              <a:t>has</a:t>
            </a:r>
            <a:r>
              <a:rPr lang="de-DE" dirty="0"/>
              <a:t> </a:t>
            </a:r>
            <a:r>
              <a:rPr lang="de-DE" dirty="0" err="1"/>
              <a:t>two</a:t>
            </a:r>
            <a:r>
              <a:rPr lang="de-DE" dirty="0"/>
              <a:t> </a:t>
            </a:r>
            <a:r>
              <a:rPr lang="de-DE" dirty="0" err="1"/>
              <a:t>copies</a:t>
            </a:r>
            <a:r>
              <a:rPr lang="de-DE" dirty="0"/>
              <a:t> of the same </a:t>
            </a:r>
            <a:r>
              <a:rPr lang="de-DE" dirty="0" err="1"/>
              <a:t>gene</a:t>
            </a:r>
            <a:r>
              <a:rPr lang="de-DE" dirty="0"/>
              <a:t> </a:t>
            </a:r>
            <a:r>
              <a:rPr lang="de-DE" dirty="0" err="1"/>
              <a:t>from</a:t>
            </a:r>
            <a:r>
              <a:rPr lang="de-DE" dirty="0"/>
              <a:t> </a:t>
            </a:r>
            <a:r>
              <a:rPr lang="de-DE" dirty="0" err="1"/>
              <a:t>each</a:t>
            </a:r>
            <a:r>
              <a:rPr lang="de-DE" dirty="0"/>
              <a:t> </a:t>
            </a:r>
            <a:r>
              <a:rPr lang="de-DE" dirty="0" err="1"/>
              <a:t>parent</a:t>
            </a:r>
            <a:r>
              <a:rPr lang="de-DE" dirty="0"/>
              <a:t>.</a:t>
            </a:r>
          </a:p>
          <a:p>
            <a:r>
              <a:rPr lang="de-DE" dirty="0">
                <a:solidFill>
                  <a:srgbClr val="FF0000"/>
                </a:solidFill>
              </a:rPr>
              <a:t>Allele</a:t>
            </a:r>
            <a:r>
              <a:rPr lang="de-DE" dirty="0"/>
              <a:t> </a:t>
            </a:r>
            <a:r>
              <a:rPr lang="de-DE" dirty="0" err="1"/>
              <a:t>is</a:t>
            </a:r>
            <a:r>
              <a:rPr lang="de-DE" dirty="0"/>
              <a:t> </a:t>
            </a:r>
            <a:r>
              <a:rPr lang="de-DE" dirty="0" err="1"/>
              <a:t>one</a:t>
            </a:r>
            <a:r>
              <a:rPr lang="de-DE" dirty="0"/>
              <a:t> of a pair of the same </a:t>
            </a:r>
            <a:r>
              <a:rPr lang="de-DE" dirty="0" err="1"/>
              <a:t>gene</a:t>
            </a:r>
            <a:r>
              <a:rPr lang="de-DE" dirty="0"/>
              <a:t> </a:t>
            </a:r>
            <a:r>
              <a:rPr lang="de-DE" dirty="0" err="1"/>
              <a:t>that</a:t>
            </a:r>
            <a:r>
              <a:rPr lang="de-DE" dirty="0"/>
              <a:t> </a:t>
            </a:r>
            <a:r>
              <a:rPr lang="de-DE" dirty="0" err="1"/>
              <a:t>appears</a:t>
            </a:r>
            <a:r>
              <a:rPr lang="de-DE" dirty="0"/>
              <a:t> at a </a:t>
            </a:r>
            <a:r>
              <a:rPr lang="de-DE" dirty="0" err="1"/>
              <a:t>specific</a:t>
            </a:r>
            <a:r>
              <a:rPr lang="de-DE" dirty="0"/>
              <a:t> </a:t>
            </a:r>
            <a:r>
              <a:rPr lang="de-DE" dirty="0" err="1"/>
              <a:t>location</a:t>
            </a:r>
            <a:r>
              <a:rPr lang="de-DE" dirty="0"/>
              <a:t> on a </a:t>
            </a:r>
            <a:r>
              <a:rPr lang="de-DE" dirty="0" err="1"/>
              <a:t>specific</a:t>
            </a:r>
            <a:r>
              <a:rPr lang="de-DE" dirty="0"/>
              <a:t> </a:t>
            </a:r>
          </a:p>
          <a:p>
            <a:r>
              <a:rPr lang="de-DE" dirty="0" err="1"/>
              <a:t>chromosome</a:t>
            </a:r>
            <a:r>
              <a:rPr lang="de-DE" dirty="0"/>
              <a:t> </a:t>
            </a:r>
            <a:r>
              <a:rPr lang="de-DE" dirty="0" err="1"/>
              <a:t>and</a:t>
            </a:r>
            <a:r>
              <a:rPr lang="de-DE" dirty="0"/>
              <a:t> </a:t>
            </a:r>
            <a:r>
              <a:rPr lang="de-DE" dirty="0" err="1"/>
              <a:t>control</a:t>
            </a:r>
            <a:r>
              <a:rPr lang="de-DE" dirty="0"/>
              <a:t> the same </a:t>
            </a:r>
            <a:r>
              <a:rPr lang="de-DE" dirty="0" err="1"/>
              <a:t>characteristics</a:t>
            </a:r>
            <a:r>
              <a:rPr lang="de-DE" dirty="0"/>
              <a:t>.</a:t>
            </a:r>
          </a:p>
        </p:txBody>
      </p:sp>
      <p:pic>
        <p:nvPicPr>
          <p:cNvPr id="3076" name="Picture 4" descr="individual A is heterozygous and has one allele for blue eyes (recessive). B is homozygous and has two alleles for brown eyes (dominant). C is homozygous recessive and has two alleles for blue eyes (recessiv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350" y="1189364"/>
            <a:ext cx="5200650" cy="24574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76853" y="3984157"/>
            <a:ext cx="1133644" cy="246221"/>
          </a:xfrm>
          <a:prstGeom prst="rect">
            <a:avLst/>
          </a:prstGeom>
          <a:noFill/>
        </p:spPr>
        <p:txBody>
          <a:bodyPr wrap="none" rtlCol="0">
            <a:spAutoFit/>
          </a:bodyPr>
          <a:lstStyle/>
          <a:p>
            <a:r>
              <a:rPr lang="de-DE" sz="1000" dirty="0"/>
              <a:t>Source : bbc.co.uk</a:t>
            </a:r>
          </a:p>
        </p:txBody>
      </p:sp>
    </p:spTree>
    <p:extLst>
      <p:ext uri="{BB962C8B-B14F-4D97-AF65-F5344CB8AC3E}">
        <p14:creationId xmlns:p14="http://schemas.microsoft.com/office/powerpoint/2010/main" val="2445939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418BA-E3BC-476A-8AE7-1DADF489DC1E}"/>
              </a:ext>
            </a:extLst>
          </p:cNvPr>
          <p:cNvSpPr>
            <a:spLocks noGrp="1"/>
          </p:cNvSpPr>
          <p:nvPr>
            <p:ph type="title"/>
          </p:nvPr>
        </p:nvSpPr>
        <p:spPr/>
        <p:txBody>
          <a:bodyPr/>
          <a:lstStyle/>
          <a:p>
            <a:r>
              <a:rPr lang="en-GB" dirty="0"/>
              <a:t>Allele</a:t>
            </a:r>
          </a:p>
        </p:txBody>
      </p:sp>
      <p:pic>
        <p:nvPicPr>
          <p:cNvPr id="4" name="Picture 4" descr="individual A is heterozygous and has one allele for blue eyes (recessive). B is homozygous and has two alleles for brown eyes (dominant). C is homozygous recessive and has two alleles for blue eyes (recessive) ">
            <a:extLst>
              <a:ext uri="{FF2B5EF4-FFF2-40B4-BE49-F238E27FC236}">
                <a16:creationId xmlns:a16="http://schemas.microsoft.com/office/drawing/2014/main" id="{F0AE5CAE-6E0A-43EB-A4FE-15EF29E3DA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1352" y="1484784"/>
            <a:ext cx="10514843"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24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n-GB" sz="3500" dirty="0">
                <a:solidFill>
                  <a:schemeClr val="tx1"/>
                </a:solidFill>
              </a:rPr>
              <a:t>Clawed frog experiment (</a:t>
            </a:r>
            <a:r>
              <a:rPr lang="en-GB" sz="3500" dirty="0" err="1">
                <a:solidFill>
                  <a:schemeClr val="tx1"/>
                </a:solidFill>
              </a:rPr>
              <a:t>Krallenfrosch</a:t>
            </a:r>
            <a:r>
              <a:rPr lang="en-GB" sz="3500" dirty="0">
                <a:solidFill>
                  <a:schemeClr val="tx1"/>
                </a:solidFill>
              </a:rPr>
              <a:t>)</a:t>
            </a:r>
          </a:p>
        </p:txBody>
      </p:sp>
      <p:pic>
        <p:nvPicPr>
          <p:cNvPr id="27650" name="Picture 2" descr="http://upload.wikimedia.org/wikipedia/commons/thumb/8/83/Xenopus_laevis_1.jpg/300px-Xenopus_laevis_1.jpg"/>
          <p:cNvPicPr>
            <a:picLocks noChangeAspect="1" noChangeArrowheads="1"/>
          </p:cNvPicPr>
          <p:nvPr/>
        </p:nvPicPr>
        <p:blipFill>
          <a:blip r:embed="rId2" cstate="print"/>
          <a:srcRect/>
          <a:stretch>
            <a:fillRect/>
          </a:stretch>
        </p:blipFill>
        <p:spPr bwMode="auto">
          <a:xfrm>
            <a:off x="1835696" y="1412776"/>
            <a:ext cx="6031297" cy="4784831"/>
          </a:xfrm>
          <a:prstGeom prst="rect">
            <a:avLst/>
          </a:prstGeom>
          <a:noFill/>
        </p:spPr>
      </p:pic>
    </p:spTree>
    <p:extLst>
      <p:ext uri="{BB962C8B-B14F-4D97-AF65-F5344CB8AC3E}">
        <p14:creationId xmlns:p14="http://schemas.microsoft.com/office/powerpoint/2010/main" val="356961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dividual A is heterozygous and has one allele for blue eyes (recessive). B is homozygous and has two alleles for brown eyes (dominant). C is homozygous recessive and has two alleles for blue eyes (recessi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36712"/>
            <a:ext cx="6857503"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1600" y="4509120"/>
            <a:ext cx="1236236" cy="246221"/>
          </a:xfrm>
          <a:prstGeom prst="rect">
            <a:avLst/>
          </a:prstGeom>
          <a:noFill/>
        </p:spPr>
        <p:txBody>
          <a:bodyPr wrap="none" rtlCol="0">
            <a:spAutoFit/>
          </a:bodyPr>
          <a:lstStyle/>
          <a:p>
            <a:r>
              <a:rPr lang="de-DE" sz="1000" dirty="0"/>
              <a:t>Source : bbc.com.uk</a:t>
            </a:r>
            <a:endParaRPr lang="en-GB" sz="1000" dirty="0"/>
          </a:p>
        </p:txBody>
      </p:sp>
      <p:sp>
        <p:nvSpPr>
          <p:cNvPr id="5" name="TextBox 4"/>
          <p:cNvSpPr txBox="1"/>
          <p:nvPr/>
        </p:nvSpPr>
        <p:spPr>
          <a:xfrm>
            <a:off x="827584" y="5301208"/>
            <a:ext cx="8105489" cy="1200329"/>
          </a:xfrm>
          <a:prstGeom prst="rect">
            <a:avLst/>
          </a:prstGeom>
          <a:noFill/>
        </p:spPr>
        <p:txBody>
          <a:bodyPr wrap="none" rtlCol="0">
            <a:spAutoFit/>
          </a:bodyPr>
          <a:lstStyle/>
          <a:p>
            <a:r>
              <a:rPr lang="de-DE" dirty="0"/>
              <a:t>Alleles </a:t>
            </a:r>
            <a:r>
              <a:rPr lang="de-DE" dirty="0" err="1"/>
              <a:t>can</a:t>
            </a:r>
            <a:r>
              <a:rPr lang="de-DE" dirty="0"/>
              <a:t> </a:t>
            </a:r>
            <a:r>
              <a:rPr lang="de-DE" dirty="0" err="1"/>
              <a:t>be</a:t>
            </a:r>
            <a:r>
              <a:rPr lang="de-DE" dirty="0"/>
              <a:t> dominant </a:t>
            </a:r>
            <a:r>
              <a:rPr lang="de-DE" dirty="0" err="1"/>
              <a:t>or</a:t>
            </a:r>
            <a:r>
              <a:rPr lang="de-DE" dirty="0"/>
              <a:t> </a:t>
            </a:r>
            <a:r>
              <a:rPr lang="de-DE" dirty="0" err="1"/>
              <a:t>recessive</a:t>
            </a:r>
            <a:r>
              <a:rPr lang="de-DE" dirty="0"/>
              <a:t>. This </a:t>
            </a:r>
            <a:r>
              <a:rPr lang="de-DE" dirty="0" err="1"/>
              <a:t>is</a:t>
            </a:r>
            <a:r>
              <a:rPr lang="de-DE" dirty="0"/>
              <a:t> </a:t>
            </a:r>
            <a:r>
              <a:rPr lang="de-DE" dirty="0" err="1"/>
              <a:t>indicated</a:t>
            </a:r>
            <a:r>
              <a:rPr lang="de-DE" dirty="0"/>
              <a:t> </a:t>
            </a:r>
            <a:r>
              <a:rPr lang="de-DE" dirty="0" err="1"/>
              <a:t>by</a:t>
            </a:r>
            <a:r>
              <a:rPr lang="de-DE" dirty="0"/>
              <a:t> </a:t>
            </a:r>
            <a:r>
              <a:rPr lang="de-DE" dirty="0" err="1"/>
              <a:t>capital</a:t>
            </a:r>
            <a:r>
              <a:rPr lang="de-DE" dirty="0"/>
              <a:t> </a:t>
            </a:r>
            <a:r>
              <a:rPr lang="de-DE" dirty="0" err="1"/>
              <a:t>letter</a:t>
            </a:r>
            <a:r>
              <a:rPr lang="de-DE" dirty="0"/>
              <a:t> </a:t>
            </a:r>
            <a:r>
              <a:rPr lang="de-DE" dirty="0" err="1"/>
              <a:t>or</a:t>
            </a:r>
            <a:r>
              <a:rPr lang="de-DE" dirty="0"/>
              <a:t> </a:t>
            </a:r>
            <a:r>
              <a:rPr lang="de-DE" dirty="0" err="1"/>
              <a:t>small</a:t>
            </a:r>
            <a:r>
              <a:rPr lang="de-DE" dirty="0"/>
              <a:t> </a:t>
            </a:r>
            <a:r>
              <a:rPr lang="de-DE" dirty="0" err="1"/>
              <a:t>letter</a:t>
            </a:r>
            <a:r>
              <a:rPr lang="de-DE" dirty="0"/>
              <a:t>.</a:t>
            </a:r>
          </a:p>
          <a:p>
            <a:r>
              <a:rPr lang="de-DE" dirty="0" err="1"/>
              <a:t>For</a:t>
            </a:r>
            <a:r>
              <a:rPr lang="de-DE" dirty="0"/>
              <a:t> </a:t>
            </a:r>
            <a:r>
              <a:rPr lang="de-DE" dirty="0" err="1"/>
              <a:t>example</a:t>
            </a:r>
            <a:r>
              <a:rPr lang="de-DE" dirty="0"/>
              <a:t> : BB, </a:t>
            </a:r>
            <a:r>
              <a:rPr lang="de-DE" dirty="0" err="1"/>
              <a:t>Bb</a:t>
            </a:r>
            <a:r>
              <a:rPr lang="de-DE" dirty="0"/>
              <a:t> </a:t>
            </a:r>
            <a:r>
              <a:rPr lang="de-DE" dirty="0" err="1"/>
              <a:t>or</a:t>
            </a:r>
            <a:r>
              <a:rPr lang="de-DE" dirty="0"/>
              <a:t> </a:t>
            </a:r>
            <a:r>
              <a:rPr lang="de-DE" dirty="0" err="1"/>
              <a:t>bb</a:t>
            </a:r>
            <a:r>
              <a:rPr lang="de-DE" dirty="0"/>
              <a:t>. </a:t>
            </a:r>
            <a:r>
              <a:rPr lang="de-DE" dirty="0" err="1"/>
              <a:t>You</a:t>
            </a:r>
            <a:r>
              <a:rPr lang="de-DE" dirty="0"/>
              <a:t> </a:t>
            </a:r>
            <a:r>
              <a:rPr lang="de-DE" dirty="0" err="1"/>
              <a:t>always</a:t>
            </a:r>
            <a:r>
              <a:rPr lang="de-DE" dirty="0"/>
              <a:t> </a:t>
            </a:r>
            <a:r>
              <a:rPr lang="de-DE" dirty="0" err="1"/>
              <a:t>use</a:t>
            </a:r>
            <a:r>
              <a:rPr lang="de-DE" dirty="0"/>
              <a:t> </a:t>
            </a:r>
            <a:r>
              <a:rPr lang="de-DE" dirty="0" err="1"/>
              <a:t>the</a:t>
            </a:r>
            <a:r>
              <a:rPr lang="de-DE" dirty="0"/>
              <a:t> </a:t>
            </a:r>
            <a:r>
              <a:rPr lang="de-DE" dirty="0" err="1"/>
              <a:t>letter</a:t>
            </a:r>
            <a:r>
              <a:rPr lang="de-DE" dirty="0"/>
              <a:t> </a:t>
            </a:r>
            <a:r>
              <a:rPr lang="de-DE" dirty="0" err="1"/>
              <a:t>of</a:t>
            </a:r>
            <a:r>
              <a:rPr lang="de-DE" dirty="0"/>
              <a:t> </a:t>
            </a:r>
            <a:r>
              <a:rPr lang="de-DE" dirty="0" err="1"/>
              <a:t>the</a:t>
            </a:r>
            <a:r>
              <a:rPr lang="de-DE" dirty="0"/>
              <a:t> dominant </a:t>
            </a:r>
            <a:r>
              <a:rPr lang="de-DE" dirty="0" err="1"/>
              <a:t>trait</a:t>
            </a:r>
            <a:r>
              <a:rPr lang="de-DE" dirty="0"/>
              <a:t>.</a:t>
            </a:r>
          </a:p>
          <a:p>
            <a:endParaRPr lang="de-DE" dirty="0"/>
          </a:p>
          <a:p>
            <a:endParaRPr lang="en-GB" dirty="0"/>
          </a:p>
        </p:txBody>
      </p:sp>
    </p:spTree>
    <p:extLst>
      <p:ext uri="{BB962C8B-B14F-4D97-AF65-F5344CB8AC3E}">
        <p14:creationId xmlns:p14="http://schemas.microsoft.com/office/powerpoint/2010/main" val="308515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1988840"/>
            <a:ext cx="6030416" cy="4247317"/>
          </a:xfrm>
          <a:prstGeom prst="rect">
            <a:avLst/>
          </a:prstGeom>
        </p:spPr>
        <p:txBody>
          <a:bodyPr wrap="square">
            <a:spAutoFit/>
          </a:bodyPr>
          <a:lstStyle/>
          <a:p>
            <a:r>
              <a:rPr lang="de-DE" sz="3000" dirty="0"/>
              <a:t>He was the </a:t>
            </a:r>
            <a:r>
              <a:rPr lang="de-DE" sz="3000" dirty="0" err="1"/>
              <a:t>Father</a:t>
            </a:r>
            <a:r>
              <a:rPr lang="de-DE" sz="3000" dirty="0"/>
              <a:t> of Modern </a:t>
            </a:r>
            <a:r>
              <a:rPr lang="de-DE" sz="3000" dirty="0" err="1"/>
              <a:t>Genetics</a:t>
            </a:r>
            <a:r>
              <a:rPr lang="de-DE" sz="3000" dirty="0"/>
              <a:t>!!!</a:t>
            </a:r>
          </a:p>
          <a:p>
            <a:r>
              <a:rPr lang="de-DE" sz="3000" dirty="0"/>
              <a:t>Experiment</a:t>
            </a:r>
          </a:p>
          <a:p>
            <a:endParaRPr lang="de-DE" dirty="0"/>
          </a:p>
          <a:p>
            <a:r>
              <a:rPr lang="de-DE" dirty="0"/>
              <a:t>Watch </a:t>
            </a:r>
            <a:r>
              <a:rPr lang="de-DE" dirty="0" err="1"/>
              <a:t>Youtube</a:t>
            </a:r>
            <a:r>
              <a:rPr lang="de-DE" dirty="0"/>
              <a:t> </a:t>
            </a:r>
          </a:p>
          <a:p>
            <a:r>
              <a:rPr lang="en-GB" dirty="0">
                <a:hlinkClick r:id="rId2"/>
              </a:rPr>
              <a:t>https://www.youtube.com/watch?v=cWt1RFnWNzk</a:t>
            </a:r>
            <a:endParaRPr lang="en-GB" dirty="0"/>
          </a:p>
          <a:p>
            <a:r>
              <a:rPr lang="en-GB">
                <a:hlinkClick r:id="rId3"/>
              </a:rPr>
              <a:t>https://www.youtube.com/watch?v=Mehz7tCxjSE</a:t>
            </a:r>
            <a:endParaRPr lang="en-GB"/>
          </a:p>
          <a:p>
            <a:endParaRPr lang="en-GB" dirty="0"/>
          </a:p>
          <a:p>
            <a:endParaRPr lang="de-DE" dirty="0"/>
          </a:p>
          <a:p>
            <a:r>
              <a:rPr lang="de-DE" dirty="0"/>
              <a:t>Task : Worksheet</a:t>
            </a:r>
          </a:p>
          <a:p>
            <a:endParaRPr lang="de-DE" dirty="0"/>
          </a:p>
          <a:p>
            <a:r>
              <a:rPr lang="en-GB" dirty="0">
                <a:hlinkClick r:id="rId4"/>
              </a:rPr>
              <a:t>https://www.youtube.com/watch?v=NWqgZUnJdAY</a:t>
            </a:r>
            <a:endParaRPr lang="en-GB" dirty="0"/>
          </a:p>
          <a:p>
            <a:endParaRPr lang="en-GB" dirty="0"/>
          </a:p>
        </p:txBody>
      </p:sp>
    </p:spTree>
    <p:extLst>
      <p:ext uri="{BB962C8B-B14F-4D97-AF65-F5344CB8AC3E}">
        <p14:creationId xmlns:p14="http://schemas.microsoft.com/office/powerpoint/2010/main" val="1151892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A0590-01C1-494B-9863-C35C2504E177}"/>
              </a:ext>
            </a:extLst>
          </p:cNvPr>
          <p:cNvSpPr>
            <a:spLocks noGrp="1"/>
          </p:cNvSpPr>
          <p:nvPr>
            <p:ph type="title"/>
          </p:nvPr>
        </p:nvSpPr>
        <p:spPr/>
        <p:txBody>
          <a:bodyPr/>
          <a:lstStyle/>
          <a:p>
            <a:r>
              <a:rPr lang="en-GB" dirty="0"/>
              <a:t>Terminology</a:t>
            </a:r>
          </a:p>
        </p:txBody>
      </p:sp>
      <p:sp>
        <p:nvSpPr>
          <p:cNvPr id="3" name="Content Placeholder 2">
            <a:extLst>
              <a:ext uri="{FF2B5EF4-FFF2-40B4-BE49-F238E27FC236}">
                <a16:creationId xmlns:a16="http://schemas.microsoft.com/office/drawing/2014/main" id="{D93F3616-F32B-4F77-9BF6-A4680DA07D6B}"/>
              </a:ext>
            </a:extLst>
          </p:cNvPr>
          <p:cNvSpPr>
            <a:spLocks noGrp="1"/>
          </p:cNvSpPr>
          <p:nvPr>
            <p:ph idx="1"/>
          </p:nvPr>
        </p:nvSpPr>
        <p:spPr/>
        <p:txBody>
          <a:bodyPr>
            <a:normAutofit/>
          </a:bodyPr>
          <a:lstStyle/>
          <a:p>
            <a:r>
              <a:rPr lang="en-GB" sz="4050" dirty="0"/>
              <a:t>Trait - any characteristic that can be passed from parent to offspring.</a:t>
            </a:r>
          </a:p>
          <a:p>
            <a:r>
              <a:rPr lang="en-GB" sz="4050" dirty="0"/>
              <a:t> Heredity - passing of traits from parent to offspring.</a:t>
            </a:r>
          </a:p>
          <a:p>
            <a:r>
              <a:rPr lang="en-GB" sz="4050" dirty="0"/>
              <a:t> Genetics - study of heredity</a:t>
            </a:r>
          </a:p>
          <a:p>
            <a:pPr marL="0" indent="0">
              <a:buNone/>
            </a:pPr>
            <a:r>
              <a:rPr lang="en-GB" sz="4050" dirty="0"/>
              <a:t>(</a:t>
            </a:r>
            <a:r>
              <a:rPr lang="en-GB" sz="4050" dirty="0" err="1"/>
              <a:t>Merkmal</a:t>
            </a:r>
            <a:r>
              <a:rPr lang="en-GB" sz="4050" dirty="0"/>
              <a:t>, </a:t>
            </a:r>
            <a:r>
              <a:rPr lang="en-GB" sz="4050" dirty="0" err="1"/>
              <a:t>Vererbung</a:t>
            </a:r>
            <a:r>
              <a:rPr lang="en-GB" sz="4050" dirty="0"/>
              <a:t>, </a:t>
            </a:r>
            <a:r>
              <a:rPr lang="en-GB" sz="4050" dirty="0" err="1"/>
              <a:t>Genetik</a:t>
            </a:r>
            <a:r>
              <a:rPr lang="en-GB" sz="4050" dirty="0"/>
              <a:t>) </a:t>
            </a:r>
          </a:p>
        </p:txBody>
      </p:sp>
    </p:spTree>
    <p:extLst>
      <p:ext uri="{BB962C8B-B14F-4D97-AF65-F5344CB8AC3E}">
        <p14:creationId xmlns:p14="http://schemas.microsoft.com/office/powerpoint/2010/main" val="2841291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gor Mende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2753816" cy="27538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89905" y="332656"/>
            <a:ext cx="5605509" cy="6186309"/>
          </a:xfrm>
          <a:prstGeom prst="rect">
            <a:avLst/>
          </a:prstGeom>
          <a:noFill/>
        </p:spPr>
        <p:txBody>
          <a:bodyPr wrap="none" rtlCol="0">
            <a:spAutoFit/>
          </a:bodyPr>
          <a:lstStyle/>
          <a:p>
            <a:r>
              <a:rPr lang="de-DE" b="1" u="sng" dirty="0"/>
              <a:t>WALT </a:t>
            </a:r>
            <a:r>
              <a:rPr lang="de-DE" b="1" u="sng" dirty="0" err="1"/>
              <a:t>know</a:t>
            </a:r>
            <a:r>
              <a:rPr lang="de-DE" b="1" u="sng" dirty="0"/>
              <a:t> </a:t>
            </a:r>
            <a:r>
              <a:rPr lang="de-DE" b="1" u="sng" dirty="0" err="1"/>
              <a:t>Mendel‘s</a:t>
            </a:r>
            <a:r>
              <a:rPr lang="de-DE" b="1" u="sng" dirty="0"/>
              <a:t> Laws of </a:t>
            </a:r>
            <a:r>
              <a:rPr lang="de-DE" b="1" u="sng" dirty="0" err="1"/>
              <a:t>Inheritance</a:t>
            </a:r>
            <a:r>
              <a:rPr lang="de-DE" b="1" u="sng" dirty="0"/>
              <a:t> </a:t>
            </a:r>
          </a:p>
          <a:p>
            <a:endParaRPr lang="de-DE" dirty="0"/>
          </a:p>
          <a:p>
            <a:r>
              <a:rPr lang="de-DE" dirty="0"/>
              <a:t>1. </a:t>
            </a:r>
            <a:r>
              <a:rPr lang="de-DE" b="1" dirty="0"/>
              <a:t>Law of </a:t>
            </a:r>
            <a:r>
              <a:rPr lang="de-DE" b="1" dirty="0" err="1"/>
              <a:t>Dominance</a:t>
            </a:r>
            <a:r>
              <a:rPr lang="de-DE" b="1" dirty="0"/>
              <a:t> </a:t>
            </a:r>
            <a:r>
              <a:rPr lang="de-DE" dirty="0"/>
              <a:t>– </a:t>
            </a:r>
            <a:r>
              <a:rPr lang="de-DE" dirty="0" err="1"/>
              <a:t>one</a:t>
            </a:r>
            <a:r>
              <a:rPr lang="de-DE" dirty="0"/>
              <a:t> dominant allele </a:t>
            </a:r>
            <a:r>
              <a:rPr lang="de-DE" dirty="0" err="1"/>
              <a:t>masks</a:t>
            </a:r>
            <a:r>
              <a:rPr lang="de-DE" dirty="0"/>
              <a:t> the </a:t>
            </a:r>
          </a:p>
          <a:p>
            <a:r>
              <a:rPr lang="de-DE" dirty="0" err="1"/>
              <a:t>effect</a:t>
            </a:r>
            <a:r>
              <a:rPr lang="de-DE" dirty="0"/>
              <a:t> of the </a:t>
            </a:r>
            <a:r>
              <a:rPr lang="de-DE" dirty="0" err="1"/>
              <a:t>recessive</a:t>
            </a:r>
            <a:r>
              <a:rPr lang="de-DE" dirty="0"/>
              <a:t> allele.</a:t>
            </a:r>
          </a:p>
          <a:p>
            <a:r>
              <a:rPr lang="de-DE" dirty="0"/>
              <a:t>A dominant allele </a:t>
            </a:r>
            <a:r>
              <a:rPr lang="de-DE" dirty="0" err="1"/>
              <a:t>produces</a:t>
            </a:r>
            <a:r>
              <a:rPr lang="de-DE" dirty="0"/>
              <a:t> the same </a:t>
            </a:r>
            <a:r>
              <a:rPr lang="de-DE" dirty="0" err="1"/>
              <a:t>phenotype</a:t>
            </a:r>
            <a:endParaRPr lang="de-DE" dirty="0"/>
          </a:p>
          <a:p>
            <a:r>
              <a:rPr lang="de-DE" dirty="0"/>
              <a:t>in heterozygotes </a:t>
            </a:r>
            <a:r>
              <a:rPr lang="de-DE" dirty="0" err="1"/>
              <a:t>and</a:t>
            </a:r>
            <a:r>
              <a:rPr lang="de-DE" dirty="0"/>
              <a:t> homozygotes.</a:t>
            </a:r>
          </a:p>
          <a:p>
            <a:r>
              <a:rPr lang="de-DE" dirty="0"/>
              <a:t>(</a:t>
            </a:r>
            <a:r>
              <a:rPr lang="de-DE" dirty="0" err="1"/>
              <a:t>pheno</a:t>
            </a:r>
            <a:r>
              <a:rPr lang="de-DE" dirty="0"/>
              <a:t>=</a:t>
            </a:r>
            <a:r>
              <a:rPr lang="de-DE" dirty="0" err="1"/>
              <a:t>physical</a:t>
            </a:r>
            <a:r>
              <a:rPr lang="de-DE" dirty="0"/>
              <a:t> </a:t>
            </a:r>
            <a:r>
              <a:rPr lang="de-DE" dirty="0" err="1"/>
              <a:t>characteristics</a:t>
            </a:r>
            <a:r>
              <a:rPr lang="de-DE" dirty="0"/>
              <a:t>)</a:t>
            </a:r>
          </a:p>
          <a:p>
            <a:r>
              <a:rPr lang="de-DE" dirty="0"/>
              <a:t>(</a:t>
            </a:r>
            <a:r>
              <a:rPr lang="de-DE" dirty="0" err="1"/>
              <a:t>geno</a:t>
            </a:r>
            <a:r>
              <a:rPr lang="de-DE" dirty="0"/>
              <a:t>=</a:t>
            </a:r>
            <a:r>
              <a:rPr lang="de-DE" dirty="0" err="1"/>
              <a:t>genetic</a:t>
            </a:r>
            <a:r>
              <a:rPr lang="de-DE" dirty="0"/>
              <a:t> </a:t>
            </a:r>
            <a:r>
              <a:rPr lang="de-DE" dirty="0" err="1"/>
              <a:t>information</a:t>
            </a:r>
            <a:r>
              <a:rPr lang="de-DE" dirty="0"/>
              <a:t> </a:t>
            </a:r>
            <a:r>
              <a:rPr lang="de-DE" dirty="0" err="1"/>
              <a:t>showing</a:t>
            </a:r>
            <a:r>
              <a:rPr lang="de-DE" dirty="0"/>
              <a:t> alleles)</a:t>
            </a:r>
          </a:p>
          <a:p>
            <a:endParaRPr lang="de-DE" dirty="0"/>
          </a:p>
          <a:p>
            <a:r>
              <a:rPr lang="de-DE" dirty="0"/>
              <a:t>2. </a:t>
            </a:r>
            <a:r>
              <a:rPr lang="de-DE" b="1" dirty="0"/>
              <a:t>Law </a:t>
            </a:r>
            <a:r>
              <a:rPr lang="de-DE" b="1" dirty="0" err="1"/>
              <a:t>of</a:t>
            </a:r>
            <a:r>
              <a:rPr lang="de-DE" b="1" dirty="0"/>
              <a:t> Segregation</a:t>
            </a:r>
          </a:p>
          <a:p>
            <a:r>
              <a:rPr lang="de-DE" dirty="0"/>
              <a:t>Separation </a:t>
            </a:r>
            <a:r>
              <a:rPr lang="de-DE" dirty="0" err="1"/>
              <a:t>of</a:t>
            </a:r>
            <a:r>
              <a:rPr lang="de-DE" dirty="0"/>
              <a:t> a </a:t>
            </a:r>
            <a:r>
              <a:rPr lang="de-DE" dirty="0" err="1"/>
              <a:t>parent</a:t>
            </a:r>
            <a:r>
              <a:rPr lang="de-DE" dirty="0"/>
              <a:t> allele and </a:t>
            </a:r>
            <a:r>
              <a:rPr lang="de-DE" dirty="0" err="1"/>
              <a:t>the</a:t>
            </a:r>
            <a:r>
              <a:rPr lang="de-DE" dirty="0"/>
              <a:t> </a:t>
            </a:r>
            <a:r>
              <a:rPr lang="de-DE" dirty="0" err="1"/>
              <a:t>chance</a:t>
            </a:r>
            <a:r>
              <a:rPr lang="de-DE" dirty="0"/>
              <a:t> </a:t>
            </a:r>
            <a:r>
              <a:rPr lang="de-DE" dirty="0" err="1"/>
              <a:t>of</a:t>
            </a:r>
            <a:r>
              <a:rPr lang="de-DE" dirty="0"/>
              <a:t> </a:t>
            </a:r>
            <a:r>
              <a:rPr lang="de-DE" dirty="0" err="1"/>
              <a:t>getting</a:t>
            </a:r>
            <a:r>
              <a:rPr lang="de-DE" dirty="0"/>
              <a:t> </a:t>
            </a:r>
          </a:p>
          <a:p>
            <a:r>
              <a:rPr lang="de-DE" dirty="0" err="1"/>
              <a:t>this</a:t>
            </a:r>
            <a:r>
              <a:rPr lang="de-DE" dirty="0"/>
              <a:t> </a:t>
            </a:r>
            <a:r>
              <a:rPr lang="de-DE" dirty="0" err="1"/>
              <a:t>gene</a:t>
            </a:r>
            <a:r>
              <a:rPr lang="de-DE" dirty="0"/>
              <a:t> </a:t>
            </a:r>
            <a:r>
              <a:rPr lang="de-DE" dirty="0" err="1"/>
              <a:t>is</a:t>
            </a:r>
            <a:r>
              <a:rPr lang="de-DE" dirty="0"/>
              <a:t> ½.</a:t>
            </a:r>
          </a:p>
          <a:p>
            <a:r>
              <a:rPr lang="de-DE" dirty="0" err="1"/>
              <a:t>It</a:t>
            </a:r>
            <a:r>
              <a:rPr lang="de-DE" dirty="0"/>
              <a:t> </a:t>
            </a:r>
            <a:r>
              <a:rPr lang="de-DE" dirty="0" err="1"/>
              <a:t>is</a:t>
            </a:r>
            <a:r>
              <a:rPr lang="de-DE" dirty="0"/>
              <a:t> a </a:t>
            </a:r>
            <a:r>
              <a:rPr lang="de-DE" dirty="0" err="1"/>
              <a:t>random</a:t>
            </a:r>
            <a:r>
              <a:rPr lang="de-DE" dirty="0"/>
              <a:t> </a:t>
            </a:r>
            <a:r>
              <a:rPr lang="de-DE" dirty="0" err="1"/>
              <a:t>chance</a:t>
            </a:r>
            <a:r>
              <a:rPr lang="de-DE" dirty="0"/>
              <a:t> like </a:t>
            </a:r>
            <a:r>
              <a:rPr lang="de-DE" dirty="0" err="1"/>
              <a:t>flipping</a:t>
            </a:r>
            <a:r>
              <a:rPr lang="de-DE" dirty="0"/>
              <a:t> a </a:t>
            </a:r>
            <a:r>
              <a:rPr lang="de-DE" dirty="0" err="1"/>
              <a:t>coin</a:t>
            </a:r>
            <a:r>
              <a:rPr lang="de-DE" dirty="0"/>
              <a:t>.</a:t>
            </a:r>
          </a:p>
          <a:p>
            <a:endParaRPr lang="de-DE" dirty="0"/>
          </a:p>
          <a:p>
            <a:r>
              <a:rPr lang="de-DE" dirty="0"/>
              <a:t>3. </a:t>
            </a:r>
            <a:r>
              <a:rPr lang="de-DE" b="1" dirty="0"/>
              <a:t>Law of Independent </a:t>
            </a:r>
            <a:r>
              <a:rPr lang="de-DE" b="1" dirty="0" err="1"/>
              <a:t>Assortment</a:t>
            </a:r>
            <a:endParaRPr lang="de-DE" b="1" dirty="0"/>
          </a:p>
          <a:p>
            <a:r>
              <a:rPr lang="de-DE" dirty="0"/>
              <a:t>Genes </a:t>
            </a:r>
            <a:r>
              <a:rPr lang="de-DE" dirty="0" err="1"/>
              <a:t>for</a:t>
            </a:r>
            <a:r>
              <a:rPr lang="de-DE" dirty="0"/>
              <a:t> different </a:t>
            </a:r>
            <a:r>
              <a:rPr lang="de-DE" dirty="0" err="1"/>
              <a:t>traits</a:t>
            </a:r>
            <a:r>
              <a:rPr lang="de-DE" dirty="0"/>
              <a:t> </a:t>
            </a:r>
            <a:r>
              <a:rPr lang="de-DE" dirty="0" err="1"/>
              <a:t>segregate</a:t>
            </a:r>
            <a:r>
              <a:rPr lang="de-DE" dirty="0"/>
              <a:t> </a:t>
            </a:r>
            <a:r>
              <a:rPr lang="de-DE" dirty="0" err="1"/>
              <a:t>independently</a:t>
            </a:r>
            <a:r>
              <a:rPr lang="de-DE" dirty="0"/>
              <a:t> </a:t>
            </a:r>
            <a:r>
              <a:rPr lang="de-DE" dirty="0" err="1"/>
              <a:t>during</a:t>
            </a:r>
            <a:r>
              <a:rPr lang="de-DE" dirty="0"/>
              <a:t> </a:t>
            </a:r>
          </a:p>
          <a:p>
            <a:r>
              <a:rPr lang="de-DE" dirty="0" err="1"/>
              <a:t>gamete</a:t>
            </a:r>
            <a:r>
              <a:rPr lang="de-DE" dirty="0"/>
              <a:t> </a:t>
            </a:r>
            <a:r>
              <a:rPr lang="de-DE" dirty="0" err="1"/>
              <a:t>formtaion</a:t>
            </a:r>
            <a:r>
              <a:rPr lang="de-DE" dirty="0"/>
              <a:t>.</a:t>
            </a:r>
          </a:p>
          <a:p>
            <a:r>
              <a:rPr lang="de-DE" dirty="0" err="1"/>
              <a:t>For</a:t>
            </a:r>
            <a:r>
              <a:rPr lang="de-DE" dirty="0"/>
              <a:t> </a:t>
            </a:r>
            <a:r>
              <a:rPr lang="de-DE" dirty="0" err="1"/>
              <a:t>example</a:t>
            </a:r>
            <a:r>
              <a:rPr lang="de-DE" dirty="0"/>
              <a:t>, </a:t>
            </a:r>
            <a:r>
              <a:rPr lang="de-DE" dirty="0" err="1"/>
              <a:t>gene</a:t>
            </a:r>
            <a:r>
              <a:rPr lang="de-DE" dirty="0"/>
              <a:t> </a:t>
            </a:r>
            <a:r>
              <a:rPr lang="de-DE" dirty="0" err="1"/>
              <a:t>for</a:t>
            </a:r>
            <a:r>
              <a:rPr lang="de-DE" dirty="0"/>
              <a:t> </a:t>
            </a:r>
            <a:r>
              <a:rPr lang="de-DE" dirty="0" err="1"/>
              <a:t>pea</a:t>
            </a:r>
            <a:r>
              <a:rPr lang="de-DE" dirty="0"/>
              <a:t> </a:t>
            </a:r>
            <a:r>
              <a:rPr lang="de-DE" dirty="0" err="1"/>
              <a:t>colour</a:t>
            </a:r>
            <a:r>
              <a:rPr lang="de-DE" dirty="0"/>
              <a:t> separate </a:t>
            </a:r>
            <a:r>
              <a:rPr lang="de-DE" dirty="0" err="1"/>
              <a:t>independently</a:t>
            </a:r>
            <a:r>
              <a:rPr lang="de-DE" dirty="0"/>
              <a:t> </a:t>
            </a:r>
          </a:p>
          <a:p>
            <a:r>
              <a:rPr lang="de-DE" dirty="0" err="1"/>
              <a:t>to</a:t>
            </a:r>
            <a:r>
              <a:rPr lang="de-DE" dirty="0"/>
              <a:t> </a:t>
            </a:r>
            <a:r>
              <a:rPr lang="de-DE" dirty="0" err="1"/>
              <a:t>gene</a:t>
            </a:r>
            <a:r>
              <a:rPr lang="de-DE" dirty="0"/>
              <a:t> </a:t>
            </a:r>
            <a:r>
              <a:rPr lang="de-DE" dirty="0" err="1"/>
              <a:t>for</a:t>
            </a:r>
            <a:r>
              <a:rPr lang="de-DE" dirty="0"/>
              <a:t> </a:t>
            </a:r>
            <a:r>
              <a:rPr lang="de-DE" dirty="0" err="1"/>
              <a:t>pea</a:t>
            </a:r>
            <a:r>
              <a:rPr lang="de-DE" dirty="0"/>
              <a:t> </a:t>
            </a:r>
            <a:r>
              <a:rPr lang="de-DE" dirty="0" err="1"/>
              <a:t>texture</a:t>
            </a:r>
            <a:r>
              <a:rPr lang="de-DE" dirty="0"/>
              <a:t>.</a:t>
            </a:r>
          </a:p>
          <a:p>
            <a:r>
              <a:rPr lang="de-DE" dirty="0" err="1"/>
              <a:t>Results</a:t>
            </a:r>
            <a:r>
              <a:rPr lang="de-DE" dirty="0"/>
              <a:t> in </a:t>
            </a:r>
            <a:r>
              <a:rPr lang="de-DE" dirty="0" err="1"/>
              <a:t>variation</a:t>
            </a:r>
            <a:r>
              <a:rPr lang="de-DE" dirty="0"/>
              <a:t> </a:t>
            </a:r>
            <a:r>
              <a:rPr lang="de-DE" dirty="0" err="1"/>
              <a:t>among</a:t>
            </a:r>
            <a:r>
              <a:rPr lang="de-DE" dirty="0"/>
              <a:t> </a:t>
            </a:r>
            <a:r>
              <a:rPr lang="de-DE" dirty="0" err="1"/>
              <a:t>offsprings</a:t>
            </a:r>
            <a:r>
              <a:rPr lang="de-DE" dirty="0"/>
              <a:t>.</a:t>
            </a:r>
          </a:p>
          <a:p>
            <a:r>
              <a:rPr lang="de-DE" dirty="0" err="1"/>
              <a:t>Does</a:t>
            </a:r>
            <a:r>
              <a:rPr lang="de-DE" dirty="0"/>
              <a:t> not </a:t>
            </a:r>
            <a:r>
              <a:rPr lang="de-DE" dirty="0" err="1"/>
              <a:t>affect</a:t>
            </a:r>
            <a:r>
              <a:rPr lang="de-DE" dirty="0"/>
              <a:t> </a:t>
            </a:r>
            <a:r>
              <a:rPr lang="de-DE" dirty="0" err="1"/>
              <a:t>each</a:t>
            </a:r>
            <a:r>
              <a:rPr lang="de-DE" dirty="0"/>
              <a:t> </a:t>
            </a:r>
            <a:r>
              <a:rPr lang="de-DE" dirty="0" err="1"/>
              <a:t>other</a:t>
            </a:r>
            <a:r>
              <a:rPr lang="de-DE" dirty="0"/>
              <a:t> </a:t>
            </a:r>
            <a:r>
              <a:rPr lang="de-DE" dirty="0" err="1"/>
              <a:t>for</a:t>
            </a:r>
            <a:r>
              <a:rPr lang="de-DE" dirty="0"/>
              <a:t> </a:t>
            </a:r>
            <a:r>
              <a:rPr lang="de-DE" dirty="0" err="1"/>
              <a:t>eg</a:t>
            </a:r>
            <a:r>
              <a:rPr lang="de-DE" dirty="0"/>
              <a:t>. Hitch </a:t>
            </a:r>
            <a:r>
              <a:rPr lang="de-DE" dirty="0" err="1"/>
              <a:t>hiker</a:t>
            </a:r>
            <a:r>
              <a:rPr lang="de-DE" dirty="0"/>
              <a:t> </a:t>
            </a:r>
            <a:r>
              <a:rPr lang="de-DE" dirty="0" err="1"/>
              <a:t>thumb</a:t>
            </a:r>
            <a:r>
              <a:rPr lang="de-DE" dirty="0"/>
              <a:t> and </a:t>
            </a:r>
          </a:p>
          <a:p>
            <a:r>
              <a:rPr lang="de-DE" dirty="0" err="1"/>
              <a:t>attached</a:t>
            </a:r>
            <a:r>
              <a:rPr lang="de-DE" dirty="0"/>
              <a:t> </a:t>
            </a:r>
            <a:r>
              <a:rPr lang="de-DE" dirty="0" err="1"/>
              <a:t>earlobe</a:t>
            </a:r>
            <a:r>
              <a:rPr lang="de-DE" dirty="0"/>
              <a:t>.</a:t>
            </a:r>
          </a:p>
        </p:txBody>
      </p:sp>
    </p:spTree>
    <p:extLst>
      <p:ext uri="{BB962C8B-B14F-4D97-AF65-F5344CB8AC3E}">
        <p14:creationId xmlns:p14="http://schemas.microsoft.com/office/powerpoint/2010/main" val="3140384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Videos</a:t>
            </a:r>
          </a:p>
        </p:txBody>
      </p:sp>
      <p:sp>
        <p:nvSpPr>
          <p:cNvPr id="3" name="Content Placeholder 2"/>
          <p:cNvSpPr>
            <a:spLocks noGrp="1"/>
          </p:cNvSpPr>
          <p:nvPr>
            <p:ph idx="1"/>
          </p:nvPr>
        </p:nvSpPr>
        <p:spPr/>
        <p:txBody>
          <a:bodyPr/>
          <a:lstStyle/>
          <a:p>
            <a:r>
              <a:rPr lang="en-GB" dirty="0">
                <a:hlinkClick r:id="rId2"/>
              </a:rPr>
              <a:t>Watch</a:t>
            </a:r>
          </a:p>
          <a:p>
            <a:r>
              <a:rPr lang="en-GB" dirty="0">
                <a:hlinkClick r:id="rId2"/>
              </a:rPr>
              <a:t>https://www.youtube.com/watch?v=Mehz7tCxjSE</a:t>
            </a:r>
          </a:p>
          <a:p>
            <a:r>
              <a:rPr lang="en-GB" dirty="0">
                <a:hlinkClick r:id="rId2"/>
              </a:rPr>
              <a:t>https://www.youtube.com/watch?v=GTiOETaZg4w</a:t>
            </a:r>
            <a:endParaRPr lang="en-GB" dirty="0"/>
          </a:p>
          <a:p>
            <a:r>
              <a:rPr lang="en-GB" dirty="0">
                <a:hlinkClick r:id="rId3"/>
              </a:rPr>
              <a:t>https://www.youtube.com/watch?v=NWqgZUnJdAY</a:t>
            </a:r>
            <a:endParaRPr lang="en-GB" dirty="0"/>
          </a:p>
          <a:p>
            <a:endParaRPr lang="en-GB" dirty="0"/>
          </a:p>
          <a:p>
            <a:endParaRPr lang="en-GB" dirty="0"/>
          </a:p>
        </p:txBody>
      </p:sp>
    </p:spTree>
    <p:extLst>
      <p:ext uri="{BB962C8B-B14F-4D97-AF65-F5344CB8AC3E}">
        <p14:creationId xmlns:p14="http://schemas.microsoft.com/office/powerpoint/2010/main" val="1682152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02" y="1041603"/>
            <a:ext cx="8160183" cy="5355312"/>
          </a:xfrm>
          <a:prstGeom prst="rect">
            <a:avLst/>
          </a:prstGeom>
          <a:noFill/>
        </p:spPr>
        <p:txBody>
          <a:bodyPr wrap="none" rtlCol="0">
            <a:spAutoFit/>
          </a:bodyPr>
          <a:lstStyle/>
          <a:p>
            <a:r>
              <a:rPr lang="de-DE" b="1" dirty="0" err="1"/>
              <a:t>Genetics</a:t>
            </a:r>
            <a:r>
              <a:rPr lang="de-DE" b="1" dirty="0"/>
              <a:t> Quiz</a:t>
            </a:r>
          </a:p>
          <a:p>
            <a:endParaRPr lang="de-DE" b="1" dirty="0"/>
          </a:p>
          <a:p>
            <a:pPr marL="342900" indent="-342900">
              <a:buAutoNum type="arabicPeriod"/>
            </a:pPr>
            <a:r>
              <a:rPr lang="de-DE" dirty="0"/>
              <a:t>A </a:t>
            </a:r>
            <a:r>
              <a:rPr lang="de-DE" dirty="0" err="1"/>
              <a:t>coin</a:t>
            </a:r>
            <a:r>
              <a:rPr lang="de-DE" dirty="0"/>
              <a:t> </a:t>
            </a:r>
            <a:r>
              <a:rPr lang="de-DE" dirty="0" err="1"/>
              <a:t>is</a:t>
            </a:r>
            <a:r>
              <a:rPr lang="de-DE" dirty="0"/>
              <a:t> </a:t>
            </a:r>
            <a:r>
              <a:rPr lang="de-DE" dirty="0" err="1"/>
              <a:t>flipped</a:t>
            </a:r>
            <a:r>
              <a:rPr lang="de-DE" dirty="0"/>
              <a:t> </a:t>
            </a:r>
            <a:r>
              <a:rPr lang="de-DE" dirty="0" err="1"/>
              <a:t>four</a:t>
            </a:r>
            <a:r>
              <a:rPr lang="de-DE" dirty="0"/>
              <a:t> </a:t>
            </a:r>
            <a:r>
              <a:rPr lang="de-DE" dirty="0" err="1"/>
              <a:t>times</a:t>
            </a:r>
            <a:r>
              <a:rPr lang="de-DE" dirty="0"/>
              <a:t> </a:t>
            </a:r>
            <a:r>
              <a:rPr lang="de-DE" dirty="0" err="1"/>
              <a:t>and</a:t>
            </a:r>
            <a:r>
              <a:rPr lang="de-DE" dirty="0"/>
              <a:t> </a:t>
            </a:r>
            <a:r>
              <a:rPr lang="de-DE" dirty="0" err="1"/>
              <a:t>comes</a:t>
            </a:r>
            <a:r>
              <a:rPr lang="de-DE" dirty="0"/>
              <a:t> </a:t>
            </a:r>
            <a:r>
              <a:rPr lang="de-DE" dirty="0" err="1"/>
              <a:t>up</a:t>
            </a:r>
            <a:r>
              <a:rPr lang="de-DE" dirty="0"/>
              <a:t> </a:t>
            </a:r>
            <a:r>
              <a:rPr lang="de-DE" dirty="0" err="1"/>
              <a:t>head</a:t>
            </a:r>
            <a:r>
              <a:rPr lang="de-DE" dirty="0"/>
              <a:t> </a:t>
            </a:r>
            <a:r>
              <a:rPr lang="de-DE" dirty="0" err="1"/>
              <a:t>each</a:t>
            </a:r>
            <a:r>
              <a:rPr lang="de-DE" dirty="0"/>
              <a:t> time. </a:t>
            </a:r>
          </a:p>
          <a:p>
            <a:r>
              <a:rPr lang="de-DE" dirty="0" err="1"/>
              <a:t>What</a:t>
            </a:r>
            <a:r>
              <a:rPr lang="de-DE" dirty="0"/>
              <a:t> </a:t>
            </a:r>
            <a:r>
              <a:rPr lang="de-DE" dirty="0" err="1"/>
              <a:t>is</a:t>
            </a:r>
            <a:r>
              <a:rPr lang="de-DE" dirty="0"/>
              <a:t> the </a:t>
            </a:r>
            <a:r>
              <a:rPr lang="de-DE" dirty="0" err="1"/>
              <a:t>probability</a:t>
            </a:r>
            <a:r>
              <a:rPr lang="de-DE" dirty="0"/>
              <a:t> </a:t>
            </a:r>
            <a:r>
              <a:rPr lang="de-DE" dirty="0" err="1"/>
              <a:t>that</a:t>
            </a:r>
            <a:r>
              <a:rPr lang="de-DE" dirty="0"/>
              <a:t> the </a:t>
            </a:r>
            <a:r>
              <a:rPr lang="de-DE" dirty="0" err="1"/>
              <a:t>next</a:t>
            </a:r>
            <a:r>
              <a:rPr lang="de-DE" dirty="0"/>
              <a:t> </a:t>
            </a:r>
            <a:r>
              <a:rPr lang="de-DE" dirty="0" err="1"/>
              <a:t>flip</a:t>
            </a:r>
            <a:r>
              <a:rPr lang="de-DE" dirty="0"/>
              <a:t> will </a:t>
            </a:r>
            <a:r>
              <a:rPr lang="de-DE" dirty="0" err="1"/>
              <a:t>come</a:t>
            </a:r>
            <a:r>
              <a:rPr lang="de-DE" dirty="0"/>
              <a:t> </a:t>
            </a:r>
            <a:r>
              <a:rPr lang="de-DE" dirty="0" err="1"/>
              <a:t>up</a:t>
            </a:r>
            <a:r>
              <a:rPr lang="de-DE" dirty="0"/>
              <a:t> </a:t>
            </a:r>
            <a:r>
              <a:rPr lang="de-DE" dirty="0" err="1"/>
              <a:t>with</a:t>
            </a:r>
            <a:r>
              <a:rPr lang="de-DE" dirty="0"/>
              <a:t> a </a:t>
            </a:r>
            <a:r>
              <a:rPr lang="de-DE" dirty="0" err="1"/>
              <a:t>head</a:t>
            </a:r>
            <a:r>
              <a:rPr lang="de-DE" dirty="0"/>
              <a:t>?</a:t>
            </a:r>
          </a:p>
          <a:p>
            <a:endParaRPr lang="de-DE" dirty="0"/>
          </a:p>
          <a:p>
            <a:r>
              <a:rPr lang="de-DE" dirty="0"/>
              <a:t>2. </a:t>
            </a:r>
            <a:r>
              <a:rPr lang="de-DE" dirty="0" err="1"/>
              <a:t>Classify</a:t>
            </a:r>
            <a:r>
              <a:rPr lang="de-DE" dirty="0"/>
              <a:t> the </a:t>
            </a:r>
            <a:r>
              <a:rPr lang="de-DE" dirty="0" err="1"/>
              <a:t>following</a:t>
            </a:r>
            <a:r>
              <a:rPr lang="de-DE" dirty="0"/>
              <a:t> </a:t>
            </a:r>
            <a:r>
              <a:rPr lang="de-DE" dirty="0" err="1"/>
              <a:t>as</a:t>
            </a:r>
            <a:r>
              <a:rPr lang="de-DE" dirty="0"/>
              <a:t> </a:t>
            </a:r>
            <a:r>
              <a:rPr lang="de-DE" dirty="0" err="1"/>
              <a:t>heterrozygous</a:t>
            </a:r>
            <a:r>
              <a:rPr lang="de-DE" dirty="0"/>
              <a:t> </a:t>
            </a:r>
            <a:r>
              <a:rPr lang="de-DE" dirty="0" err="1"/>
              <a:t>or</a:t>
            </a:r>
            <a:r>
              <a:rPr lang="de-DE" dirty="0"/>
              <a:t> </a:t>
            </a:r>
            <a:r>
              <a:rPr lang="de-DE" dirty="0" err="1"/>
              <a:t>homozygous</a:t>
            </a:r>
            <a:r>
              <a:rPr lang="de-DE" dirty="0"/>
              <a:t>.</a:t>
            </a:r>
          </a:p>
          <a:p>
            <a:r>
              <a:rPr lang="de-DE" dirty="0"/>
              <a:t>RR, </a:t>
            </a:r>
            <a:r>
              <a:rPr lang="de-DE" dirty="0" err="1"/>
              <a:t>Rr</a:t>
            </a:r>
            <a:r>
              <a:rPr lang="de-DE" dirty="0"/>
              <a:t>, </a:t>
            </a:r>
            <a:r>
              <a:rPr lang="de-DE" dirty="0" err="1"/>
              <a:t>yy</a:t>
            </a:r>
            <a:r>
              <a:rPr lang="de-DE" dirty="0"/>
              <a:t>, </a:t>
            </a:r>
            <a:r>
              <a:rPr lang="de-DE" dirty="0" err="1"/>
              <a:t>YYRr</a:t>
            </a:r>
            <a:endParaRPr lang="de-DE" dirty="0"/>
          </a:p>
          <a:p>
            <a:endParaRPr lang="de-DE" dirty="0"/>
          </a:p>
          <a:p>
            <a:r>
              <a:rPr lang="de-DE" dirty="0"/>
              <a:t>3. Round (R) </a:t>
            </a:r>
            <a:r>
              <a:rPr lang="de-DE" dirty="0" err="1"/>
              <a:t>is</a:t>
            </a:r>
            <a:r>
              <a:rPr lang="de-DE" dirty="0"/>
              <a:t> dominant </a:t>
            </a:r>
            <a:r>
              <a:rPr lang="de-DE" dirty="0" err="1"/>
              <a:t>to</a:t>
            </a:r>
            <a:r>
              <a:rPr lang="de-DE" dirty="0"/>
              <a:t> </a:t>
            </a:r>
            <a:r>
              <a:rPr lang="de-DE" dirty="0" err="1"/>
              <a:t>wrinkled</a:t>
            </a:r>
            <a:r>
              <a:rPr lang="de-DE" dirty="0"/>
              <a:t> (r). Yellow (Y) </a:t>
            </a:r>
            <a:r>
              <a:rPr lang="de-DE" dirty="0" err="1"/>
              <a:t>is</a:t>
            </a:r>
            <a:r>
              <a:rPr lang="de-DE" dirty="0"/>
              <a:t> dominant </a:t>
            </a:r>
            <a:r>
              <a:rPr lang="de-DE" dirty="0" err="1"/>
              <a:t>to</a:t>
            </a:r>
            <a:r>
              <a:rPr lang="de-DE" dirty="0"/>
              <a:t> </a:t>
            </a:r>
            <a:r>
              <a:rPr lang="de-DE" dirty="0" err="1"/>
              <a:t>green</a:t>
            </a:r>
            <a:r>
              <a:rPr lang="de-DE" dirty="0"/>
              <a:t> (y).</a:t>
            </a:r>
          </a:p>
          <a:p>
            <a:r>
              <a:rPr lang="de-DE" dirty="0" err="1"/>
              <a:t>What</a:t>
            </a:r>
            <a:r>
              <a:rPr lang="de-DE" dirty="0"/>
              <a:t> </a:t>
            </a:r>
            <a:r>
              <a:rPr lang="de-DE" dirty="0" err="1"/>
              <a:t>is</a:t>
            </a:r>
            <a:r>
              <a:rPr lang="de-DE" dirty="0"/>
              <a:t> the </a:t>
            </a:r>
            <a:r>
              <a:rPr lang="de-DE" dirty="0" err="1"/>
              <a:t>phenotype</a:t>
            </a:r>
            <a:r>
              <a:rPr lang="de-DE" dirty="0"/>
              <a:t> of the </a:t>
            </a:r>
            <a:r>
              <a:rPr lang="de-DE" dirty="0" err="1"/>
              <a:t>following</a:t>
            </a:r>
            <a:r>
              <a:rPr lang="de-DE" dirty="0"/>
              <a:t>?</a:t>
            </a:r>
          </a:p>
          <a:p>
            <a:r>
              <a:rPr lang="de-DE" dirty="0" err="1"/>
              <a:t>Yy</a:t>
            </a:r>
            <a:r>
              <a:rPr lang="de-DE" dirty="0"/>
              <a:t>, </a:t>
            </a:r>
            <a:r>
              <a:rPr lang="de-DE" dirty="0" err="1"/>
              <a:t>Rr</a:t>
            </a:r>
            <a:r>
              <a:rPr lang="de-DE" dirty="0"/>
              <a:t>, </a:t>
            </a:r>
            <a:r>
              <a:rPr lang="de-DE" dirty="0" err="1"/>
              <a:t>yy</a:t>
            </a:r>
            <a:r>
              <a:rPr lang="de-DE" dirty="0"/>
              <a:t>, </a:t>
            </a:r>
            <a:r>
              <a:rPr lang="de-DE" dirty="0" err="1"/>
              <a:t>RrYy</a:t>
            </a:r>
            <a:endParaRPr lang="de-DE" dirty="0"/>
          </a:p>
          <a:p>
            <a:endParaRPr lang="de-DE" dirty="0"/>
          </a:p>
          <a:p>
            <a:r>
              <a:rPr lang="de-DE" dirty="0"/>
              <a:t>4. </a:t>
            </a:r>
            <a:r>
              <a:rPr lang="de-DE" dirty="0" err="1"/>
              <a:t>What</a:t>
            </a:r>
            <a:r>
              <a:rPr lang="de-DE" dirty="0"/>
              <a:t> </a:t>
            </a:r>
            <a:r>
              <a:rPr lang="de-DE" dirty="0" err="1"/>
              <a:t>is</a:t>
            </a:r>
            <a:r>
              <a:rPr lang="de-DE" dirty="0"/>
              <a:t> the </a:t>
            </a:r>
            <a:r>
              <a:rPr lang="de-DE" dirty="0" err="1"/>
              <a:t>probability</a:t>
            </a:r>
            <a:r>
              <a:rPr lang="de-DE" dirty="0"/>
              <a:t> of </a:t>
            </a:r>
            <a:r>
              <a:rPr lang="de-DE" dirty="0" err="1"/>
              <a:t>Rr</a:t>
            </a:r>
            <a:r>
              <a:rPr lang="de-DE" dirty="0"/>
              <a:t> x </a:t>
            </a:r>
            <a:r>
              <a:rPr lang="de-DE" dirty="0" err="1"/>
              <a:t>Rr</a:t>
            </a:r>
            <a:r>
              <a:rPr lang="de-DE" dirty="0"/>
              <a:t> </a:t>
            </a:r>
            <a:r>
              <a:rPr lang="de-DE" dirty="0" err="1"/>
              <a:t>producing</a:t>
            </a:r>
            <a:r>
              <a:rPr lang="de-DE" dirty="0"/>
              <a:t> </a:t>
            </a:r>
            <a:r>
              <a:rPr lang="de-DE" dirty="0" err="1"/>
              <a:t>wrinkled</a:t>
            </a:r>
            <a:r>
              <a:rPr lang="de-DE" dirty="0"/>
              <a:t> </a:t>
            </a:r>
            <a:r>
              <a:rPr lang="de-DE" dirty="0" err="1"/>
              <a:t>seeds</a:t>
            </a:r>
            <a:r>
              <a:rPr lang="de-DE" dirty="0"/>
              <a:t>? </a:t>
            </a:r>
            <a:r>
              <a:rPr lang="de-DE" dirty="0" err="1"/>
              <a:t>Use</a:t>
            </a:r>
            <a:r>
              <a:rPr lang="de-DE" dirty="0"/>
              <a:t> a </a:t>
            </a:r>
            <a:r>
              <a:rPr lang="de-DE" dirty="0" err="1"/>
              <a:t>Punnett</a:t>
            </a:r>
            <a:r>
              <a:rPr lang="de-DE" dirty="0"/>
              <a:t> Square.</a:t>
            </a:r>
          </a:p>
          <a:p>
            <a:endParaRPr lang="de-DE" dirty="0"/>
          </a:p>
          <a:p>
            <a:r>
              <a:rPr lang="de-DE" dirty="0"/>
              <a:t>5. </a:t>
            </a:r>
            <a:r>
              <a:rPr lang="de-DE" dirty="0" err="1"/>
              <a:t>What</a:t>
            </a:r>
            <a:r>
              <a:rPr lang="de-DE" dirty="0"/>
              <a:t> </a:t>
            </a:r>
            <a:r>
              <a:rPr lang="de-DE" dirty="0" err="1"/>
              <a:t>is</a:t>
            </a:r>
            <a:r>
              <a:rPr lang="de-DE" dirty="0"/>
              <a:t> the </a:t>
            </a:r>
            <a:r>
              <a:rPr lang="de-DE" dirty="0" err="1"/>
              <a:t>probability</a:t>
            </a:r>
            <a:r>
              <a:rPr lang="de-DE" dirty="0"/>
              <a:t> of </a:t>
            </a:r>
            <a:r>
              <a:rPr lang="de-DE" dirty="0" err="1"/>
              <a:t>Yy</a:t>
            </a:r>
            <a:r>
              <a:rPr lang="de-DE" dirty="0"/>
              <a:t> X </a:t>
            </a:r>
            <a:r>
              <a:rPr lang="de-DE" dirty="0" err="1"/>
              <a:t>yy</a:t>
            </a:r>
            <a:r>
              <a:rPr lang="de-DE" dirty="0"/>
              <a:t> </a:t>
            </a:r>
            <a:r>
              <a:rPr lang="de-DE" dirty="0" err="1"/>
              <a:t>producing</a:t>
            </a:r>
            <a:r>
              <a:rPr lang="de-DE" dirty="0"/>
              <a:t> </a:t>
            </a:r>
            <a:r>
              <a:rPr lang="de-DE" dirty="0" err="1"/>
              <a:t>green</a:t>
            </a:r>
            <a:r>
              <a:rPr lang="de-DE" dirty="0"/>
              <a:t> </a:t>
            </a:r>
            <a:r>
              <a:rPr lang="de-DE" dirty="0" err="1"/>
              <a:t>seeds</a:t>
            </a:r>
            <a:r>
              <a:rPr lang="de-DE" dirty="0"/>
              <a:t>? </a:t>
            </a:r>
            <a:r>
              <a:rPr lang="de-DE" dirty="0" err="1"/>
              <a:t>Use</a:t>
            </a:r>
            <a:r>
              <a:rPr lang="de-DE" dirty="0"/>
              <a:t> a </a:t>
            </a:r>
            <a:r>
              <a:rPr lang="de-DE" dirty="0" err="1"/>
              <a:t>Punnett</a:t>
            </a:r>
            <a:r>
              <a:rPr lang="de-DE" dirty="0"/>
              <a:t> Square.</a:t>
            </a:r>
          </a:p>
          <a:p>
            <a:endParaRPr lang="de-DE" dirty="0"/>
          </a:p>
          <a:p>
            <a:r>
              <a:rPr lang="de-DE" dirty="0"/>
              <a:t>6. </a:t>
            </a:r>
            <a:r>
              <a:rPr lang="de-DE" dirty="0" err="1"/>
              <a:t>What</a:t>
            </a:r>
            <a:r>
              <a:rPr lang="de-DE" dirty="0"/>
              <a:t> </a:t>
            </a:r>
            <a:r>
              <a:rPr lang="de-DE" dirty="0" err="1"/>
              <a:t>is</a:t>
            </a:r>
            <a:r>
              <a:rPr lang="de-DE" dirty="0"/>
              <a:t> </a:t>
            </a:r>
            <a:r>
              <a:rPr lang="de-DE" dirty="0" err="1"/>
              <a:t>probability</a:t>
            </a:r>
            <a:r>
              <a:rPr lang="de-DE" dirty="0"/>
              <a:t> of </a:t>
            </a:r>
            <a:r>
              <a:rPr lang="de-DE" dirty="0" err="1"/>
              <a:t>RrYy</a:t>
            </a:r>
            <a:r>
              <a:rPr lang="de-DE" dirty="0"/>
              <a:t> X </a:t>
            </a:r>
            <a:r>
              <a:rPr lang="de-DE" dirty="0" err="1"/>
              <a:t>RRYy</a:t>
            </a:r>
            <a:r>
              <a:rPr lang="de-DE" dirty="0"/>
              <a:t> </a:t>
            </a:r>
            <a:r>
              <a:rPr lang="de-DE" dirty="0" err="1"/>
              <a:t>would</a:t>
            </a:r>
            <a:r>
              <a:rPr lang="de-DE" dirty="0"/>
              <a:t> </a:t>
            </a:r>
            <a:r>
              <a:rPr lang="de-DE" dirty="0" err="1"/>
              <a:t>produce</a:t>
            </a:r>
            <a:r>
              <a:rPr lang="de-DE" dirty="0"/>
              <a:t> </a:t>
            </a:r>
            <a:r>
              <a:rPr lang="de-DE" dirty="0" err="1"/>
              <a:t>RrYy</a:t>
            </a:r>
            <a:r>
              <a:rPr lang="de-DE" dirty="0"/>
              <a:t>? </a:t>
            </a:r>
            <a:r>
              <a:rPr lang="de-DE" dirty="0" err="1"/>
              <a:t>Use</a:t>
            </a:r>
            <a:r>
              <a:rPr lang="de-DE" dirty="0"/>
              <a:t> a </a:t>
            </a:r>
            <a:r>
              <a:rPr lang="de-DE" dirty="0" err="1"/>
              <a:t>Punnett</a:t>
            </a:r>
            <a:r>
              <a:rPr lang="de-DE" dirty="0"/>
              <a:t> Square.</a:t>
            </a:r>
          </a:p>
          <a:p>
            <a:endParaRPr lang="de-DE" b="1" dirty="0"/>
          </a:p>
          <a:p>
            <a:endParaRPr lang="de-DE" b="1" dirty="0"/>
          </a:p>
        </p:txBody>
      </p:sp>
      <p:pic>
        <p:nvPicPr>
          <p:cNvPr id="1026" name="Picture 2" descr="C:\Users\DanielGnoth\AppData\Local\Microsoft\Windows\Temporary Internet Files\Content.IE5\L9O54GTB\thinking-ca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3" y="188640"/>
            <a:ext cx="2376264" cy="275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462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836712"/>
            <a:ext cx="4716740" cy="553998"/>
          </a:xfrm>
          <a:prstGeom prst="rect">
            <a:avLst/>
          </a:prstGeom>
          <a:noFill/>
        </p:spPr>
        <p:txBody>
          <a:bodyPr wrap="none" rtlCol="0">
            <a:spAutoFit/>
          </a:bodyPr>
          <a:lstStyle/>
          <a:p>
            <a:r>
              <a:rPr lang="en-GB" sz="3000" dirty="0"/>
              <a:t>WALT know what mutation is</a:t>
            </a:r>
          </a:p>
        </p:txBody>
      </p:sp>
      <p:pic>
        <p:nvPicPr>
          <p:cNvPr id="1026" name="Picture 2" descr="Following cell division, the copied DNA is imper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72816"/>
            <a:ext cx="6535926"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5301208"/>
            <a:ext cx="5592685" cy="2031325"/>
          </a:xfrm>
          <a:prstGeom prst="rect">
            <a:avLst/>
          </a:prstGeom>
          <a:noFill/>
        </p:spPr>
        <p:txBody>
          <a:bodyPr wrap="none" rtlCol="0">
            <a:spAutoFit/>
          </a:bodyPr>
          <a:lstStyle/>
          <a:p>
            <a:r>
              <a:rPr lang="en-GB" dirty="0"/>
              <a:t>Knowledge harvest – What do you know about mutation?</a:t>
            </a:r>
          </a:p>
          <a:p>
            <a:r>
              <a:rPr lang="en-GB" dirty="0"/>
              <a:t>		    What does the word mean to you?</a:t>
            </a:r>
          </a:p>
          <a:p>
            <a:endParaRPr lang="en-GB" dirty="0"/>
          </a:p>
          <a:p>
            <a:r>
              <a:rPr lang="en-GB" dirty="0"/>
              <a:t>Watch </a:t>
            </a:r>
            <a:r>
              <a:rPr lang="en-GB" dirty="0">
                <a:hlinkClick r:id="rId3"/>
              </a:rPr>
              <a:t>https://www.youtube.com/watch?v=VJycRYBNtwY</a:t>
            </a:r>
            <a:endParaRPr lang="en-GB" dirty="0"/>
          </a:p>
          <a:p>
            <a:r>
              <a:rPr lang="en-GB" dirty="0">
                <a:hlinkClick r:id="rId4"/>
              </a:rPr>
              <a:t>https://www.youtube.com/watch?v=8s4he3wLgkM</a:t>
            </a:r>
            <a:endParaRPr lang="en-GB" dirty="0"/>
          </a:p>
          <a:p>
            <a:endParaRPr lang="en-GB" dirty="0"/>
          </a:p>
          <a:p>
            <a:endParaRPr lang="en-GB" dirty="0"/>
          </a:p>
        </p:txBody>
      </p:sp>
    </p:spTree>
    <p:extLst>
      <p:ext uri="{BB962C8B-B14F-4D97-AF65-F5344CB8AC3E}">
        <p14:creationId xmlns:p14="http://schemas.microsoft.com/office/powerpoint/2010/main" val="279142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124744"/>
            <a:ext cx="8734892" cy="4247317"/>
          </a:xfrm>
          <a:prstGeom prst="rect">
            <a:avLst/>
          </a:prstGeom>
          <a:noFill/>
        </p:spPr>
        <p:txBody>
          <a:bodyPr wrap="none" rtlCol="0">
            <a:spAutoFit/>
          </a:bodyPr>
          <a:lstStyle/>
          <a:p>
            <a:r>
              <a:rPr lang="en-GB" sz="3000" dirty="0"/>
              <a:t>Two types :</a:t>
            </a:r>
          </a:p>
          <a:p>
            <a:pPr marL="514350" indent="-514350">
              <a:buAutoNum type="alphaLcPeriod"/>
            </a:pPr>
            <a:r>
              <a:rPr lang="en-GB" sz="3000" dirty="0"/>
              <a:t>Hereditary mutations</a:t>
            </a:r>
          </a:p>
          <a:p>
            <a:pPr marL="514350" indent="-514350">
              <a:buAutoNum type="alphaLcPeriod"/>
            </a:pPr>
            <a:r>
              <a:rPr lang="en-GB" sz="3000" dirty="0"/>
              <a:t>Acquired mutations</a:t>
            </a:r>
          </a:p>
          <a:p>
            <a:pPr marL="514350" indent="-514350">
              <a:buAutoNum type="alphaLcPeriod"/>
            </a:pPr>
            <a:endParaRPr lang="en-GB" sz="3000" dirty="0"/>
          </a:p>
          <a:p>
            <a:r>
              <a:rPr lang="en-GB" sz="3000" dirty="0"/>
              <a:t>Mutation refers to a permanent change in the </a:t>
            </a:r>
          </a:p>
          <a:p>
            <a:r>
              <a:rPr lang="en-GB" sz="3000" dirty="0"/>
              <a:t>DNA of an organism.</a:t>
            </a:r>
          </a:p>
          <a:p>
            <a:r>
              <a:rPr lang="en-GB" sz="3000" dirty="0"/>
              <a:t>It can affect a single base pair or a whole </a:t>
            </a:r>
          </a:p>
          <a:p>
            <a:r>
              <a:rPr lang="en-GB" sz="3000" dirty="0"/>
              <a:t>section of a DNA.</a:t>
            </a:r>
          </a:p>
          <a:p>
            <a:r>
              <a:rPr lang="en-GB" sz="3000" dirty="0"/>
              <a:t>There are many ways in which this change can happen.</a:t>
            </a:r>
          </a:p>
        </p:txBody>
      </p:sp>
    </p:spTree>
    <p:extLst>
      <p:ext uri="{BB962C8B-B14F-4D97-AF65-F5344CB8AC3E}">
        <p14:creationId xmlns:p14="http://schemas.microsoft.com/office/powerpoint/2010/main" val="2900912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1052736"/>
            <a:ext cx="4057008" cy="553998"/>
          </a:xfrm>
          <a:prstGeom prst="rect">
            <a:avLst/>
          </a:prstGeom>
          <a:noFill/>
        </p:spPr>
        <p:txBody>
          <a:bodyPr wrap="none" rtlCol="0">
            <a:spAutoFit/>
          </a:bodyPr>
          <a:lstStyle/>
          <a:p>
            <a:r>
              <a:rPr lang="en-GB" sz="3000" dirty="0"/>
              <a:t>Are all mutations bad???</a:t>
            </a:r>
          </a:p>
        </p:txBody>
      </p:sp>
      <p:pic>
        <p:nvPicPr>
          <p:cNvPr id="2050" name="Picture 2" descr="Human cells normally contain 23 pairs of chromosomes, for a total of 46 chromosomes in each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4800600" cy="4800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isomy is the presence of an extra chromosome in cells.  Down syndrome is an example of a condition caused by tris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533" y="100013"/>
            <a:ext cx="3545011" cy="35450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16216" y="3933056"/>
            <a:ext cx="1736950" cy="369332"/>
          </a:xfrm>
          <a:prstGeom prst="rect">
            <a:avLst/>
          </a:prstGeom>
          <a:noFill/>
        </p:spPr>
        <p:txBody>
          <a:bodyPr wrap="none" rtlCol="0">
            <a:spAutoFit/>
          </a:bodyPr>
          <a:lstStyle/>
          <a:p>
            <a:r>
              <a:rPr lang="en-GB" dirty="0"/>
              <a:t>Down Syndrome</a:t>
            </a:r>
          </a:p>
        </p:txBody>
      </p:sp>
      <p:sp>
        <p:nvSpPr>
          <p:cNvPr id="6" name="TextBox 5"/>
          <p:cNvSpPr txBox="1"/>
          <p:nvPr/>
        </p:nvSpPr>
        <p:spPr>
          <a:xfrm>
            <a:off x="5292080" y="6309320"/>
            <a:ext cx="883575" cy="369332"/>
          </a:xfrm>
          <a:prstGeom prst="rect">
            <a:avLst/>
          </a:prstGeom>
          <a:noFill/>
        </p:spPr>
        <p:txBody>
          <a:bodyPr wrap="none" rtlCol="0">
            <a:spAutoFit/>
          </a:bodyPr>
          <a:lstStyle/>
          <a:p>
            <a:r>
              <a:rPr lang="en-GB" dirty="0"/>
              <a:t>Normal</a:t>
            </a:r>
          </a:p>
        </p:txBody>
      </p:sp>
    </p:spTree>
    <p:extLst>
      <p:ext uri="{BB962C8B-B14F-4D97-AF65-F5344CB8AC3E}">
        <p14:creationId xmlns:p14="http://schemas.microsoft.com/office/powerpoint/2010/main" val="111698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onosomy is the loss of one chromosome in cells. Turner syndrome is an example of a condition caused by monosom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4800600" cy="4800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52120" y="5085184"/>
            <a:ext cx="3404137" cy="1754326"/>
          </a:xfrm>
          <a:prstGeom prst="rect">
            <a:avLst/>
          </a:prstGeom>
          <a:noFill/>
        </p:spPr>
        <p:txBody>
          <a:bodyPr wrap="none" rtlCol="0">
            <a:spAutoFit/>
          </a:bodyPr>
          <a:lstStyle/>
          <a:p>
            <a:r>
              <a:rPr lang="en-GB" dirty="0"/>
              <a:t>Turner Syndrome is a condition</a:t>
            </a:r>
          </a:p>
          <a:p>
            <a:r>
              <a:rPr lang="en-GB" dirty="0"/>
              <a:t> caused by monosomy (loss of one</a:t>
            </a:r>
          </a:p>
          <a:p>
            <a:r>
              <a:rPr lang="en-GB" dirty="0"/>
              <a:t>chromosome).</a:t>
            </a:r>
          </a:p>
          <a:p>
            <a:endParaRPr lang="en-GB" dirty="0"/>
          </a:p>
          <a:p>
            <a:r>
              <a:rPr lang="en-GB" dirty="0"/>
              <a:t>Do you know of other</a:t>
            </a:r>
          </a:p>
          <a:p>
            <a:r>
              <a:rPr lang="en-GB" dirty="0"/>
              <a:t>conditions?</a:t>
            </a:r>
          </a:p>
        </p:txBody>
      </p:sp>
    </p:spTree>
    <p:extLst>
      <p:ext uri="{BB962C8B-B14F-4D97-AF65-F5344CB8AC3E}">
        <p14:creationId xmlns:p14="http://schemas.microsoft.com/office/powerpoint/2010/main" val="363286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260648"/>
            <a:ext cx="8229600" cy="1143000"/>
          </a:xfrm>
        </p:spPr>
        <p:txBody>
          <a:bodyPr>
            <a:normAutofit/>
          </a:bodyPr>
          <a:lstStyle/>
          <a:p>
            <a:r>
              <a:rPr lang="en-GB" dirty="0">
                <a:solidFill>
                  <a:schemeClr val="tx1"/>
                </a:solidFill>
              </a:rPr>
              <a:t>Experiment (by J. Gurdon,1961)</a:t>
            </a:r>
          </a:p>
        </p:txBody>
      </p:sp>
      <p:pic>
        <p:nvPicPr>
          <p:cNvPr id="1028" name="Picture 4" descr="Gurdon's Experiment (How Cloning Works) http://images.google.com/imgres?imgurl=http://static.howstuffworks.com/gif/cloning-frog.gif&amp;imgrefurl=http://science.howstuffworks.com/genetic-science/cloning.htm/printable&amp;usg=__VbVIuqF3kuTxEQfoNzto3EQhk5U=&amp;h=282&amp;w=396&amp;sz=11&amp;hl=en&amp;start=1&amp;um=1&amp;tbnid=HRv5EpcRM-dB_M:&amp;tbnh=88&amp;tbnw=124&amp;prev=/images%3Fq%3DJohn%2BGurdon%2527s%2Bexperiment%26hl%3Den%26rls%3Dig%26sa%3DN%26um%3D1"/>
          <p:cNvPicPr>
            <a:picLocks noChangeAspect="1" noChangeArrowheads="1"/>
          </p:cNvPicPr>
          <p:nvPr/>
        </p:nvPicPr>
        <p:blipFill>
          <a:blip r:embed="rId3" cstate="print"/>
          <a:srcRect/>
          <a:stretch>
            <a:fillRect/>
          </a:stretch>
        </p:blipFill>
        <p:spPr bwMode="auto">
          <a:xfrm>
            <a:off x="755576" y="1412776"/>
            <a:ext cx="7586730" cy="5402673"/>
          </a:xfrm>
          <a:prstGeom prst="rect">
            <a:avLst/>
          </a:prstGeom>
          <a:noFill/>
        </p:spPr>
      </p:pic>
      <p:sp>
        <p:nvSpPr>
          <p:cNvPr id="7" name="6 Rectángulo"/>
          <p:cNvSpPr/>
          <p:nvPr/>
        </p:nvSpPr>
        <p:spPr>
          <a:xfrm>
            <a:off x="6156176" y="1916832"/>
            <a:ext cx="2160240" cy="32403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573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2000"/>
                                        <p:tgtEl>
                                          <p:spTgt spid="7"/>
                                        </p:tgtEl>
                                      </p:cBhvr>
                                    </p:animEffect>
                                    <p:set>
                                      <p:cBhvr>
                                        <p:cTn id="13"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3525324" cy="1292662"/>
          </a:xfrm>
          <a:prstGeom prst="rect">
            <a:avLst/>
          </a:prstGeom>
          <a:noFill/>
        </p:spPr>
        <p:txBody>
          <a:bodyPr wrap="none" rtlCol="0">
            <a:spAutoFit/>
          </a:bodyPr>
          <a:lstStyle/>
          <a:p>
            <a:r>
              <a:rPr lang="en-GB" sz="2000" dirty="0"/>
              <a:t>- Albinism</a:t>
            </a:r>
          </a:p>
          <a:p>
            <a:r>
              <a:rPr lang="en-GB" sz="2000" dirty="0"/>
              <a:t>- Cystic fibrosis (</a:t>
            </a:r>
            <a:r>
              <a:rPr lang="en-GB" sz="2000" b="1" dirty="0" err="1"/>
              <a:t>Mukoviszidose</a:t>
            </a:r>
            <a:r>
              <a:rPr lang="en-GB" sz="2000" b="1" dirty="0"/>
              <a:t>)</a:t>
            </a:r>
          </a:p>
          <a:p>
            <a:r>
              <a:rPr lang="en-GB" sz="2000" dirty="0"/>
              <a:t>- Sickle cell </a:t>
            </a:r>
            <a:r>
              <a:rPr lang="en-GB" sz="2000" dirty="0" err="1"/>
              <a:t>anemia</a:t>
            </a:r>
            <a:endParaRPr lang="en-GB" sz="2000" dirty="0"/>
          </a:p>
          <a:p>
            <a:endParaRPr lang="en-GB" dirty="0"/>
          </a:p>
        </p:txBody>
      </p:sp>
      <p:pic>
        <p:nvPicPr>
          <p:cNvPr id="1026" name="Picture 2" descr="Albino Zeb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825763"/>
            <a:ext cx="57150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ckle and normal red 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58" y="4581128"/>
            <a:ext cx="1790700"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 cystic fibrosis patients, mucus build up impairs lung function by blocking airways. The mucus also traps pathogens that we inhale instead of clearing them out of the lungs, causing frequent lung infections. Image courtesy of Case it Conferenc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841342"/>
            <a:ext cx="28575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883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996953"/>
            <a:ext cx="5454352" cy="923330"/>
          </a:xfrm>
          <a:prstGeom prst="rect">
            <a:avLst/>
          </a:prstGeom>
        </p:spPr>
        <p:txBody>
          <a:bodyPr wrap="square">
            <a:spAutoFit/>
          </a:bodyPr>
          <a:lstStyle/>
          <a:p>
            <a:r>
              <a:rPr lang="en-GB" dirty="0">
                <a:hlinkClick r:id="rId2"/>
              </a:rPr>
              <a:t>https://www.youtube.com/watch?v=4p1ZihXb29U</a:t>
            </a:r>
            <a:endParaRPr lang="en-GB" dirty="0"/>
          </a:p>
          <a:p>
            <a:r>
              <a:rPr lang="en-GB"/>
              <a:t>https://www.youtube.com/watch?v=kCSjfxm1jgY</a:t>
            </a:r>
            <a:endParaRPr lang="en-GB" dirty="0"/>
          </a:p>
          <a:p>
            <a:endParaRPr lang="en-GB" dirty="0"/>
          </a:p>
        </p:txBody>
      </p:sp>
    </p:spTree>
    <p:extLst>
      <p:ext uri="{BB962C8B-B14F-4D97-AF65-F5344CB8AC3E}">
        <p14:creationId xmlns:p14="http://schemas.microsoft.com/office/powerpoint/2010/main" val="3044433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jweinmann.files.wordpress.com/2010/02/nucleus.jpg?w=432&amp;h=2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245561"/>
            <a:ext cx="4991181" cy="33274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NA and histone proteins are packaged into structures called chromos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257" y="3563389"/>
            <a:ext cx="3951108" cy="31608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92080" y="6381328"/>
            <a:ext cx="2342116" cy="276999"/>
          </a:xfrm>
          <a:prstGeom prst="rect">
            <a:avLst/>
          </a:prstGeom>
          <a:noFill/>
        </p:spPr>
        <p:txBody>
          <a:bodyPr wrap="none" rtlCol="0">
            <a:spAutoFit/>
          </a:bodyPr>
          <a:lstStyle/>
          <a:p>
            <a:r>
              <a:rPr lang="de-DE" sz="1200" dirty="0"/>
              <a:t>Source : </a:t>
            </a:r>
            <a:r>
              <a:rPr lang="de-DE" sz="1200" dirty="0" err="1"/>
              <a:t>Genetics</a:t>
            </a:r>
            <a:r>
              <a:rPr lang="de-DE" sz="1200" dirty="0"/>
              <a:t> Home Reference</a:t>
            </a:r>
            <a:endParaRPr lang="en-GB" sz="1200" dirty="0"/>
          </a:p>
        </p:txBody>
      </p:sp>
      <p:sp>
        <p:nvSpPr>
          <p:cNvPr id="2" name="TextBox 1"/>
          <p:cNvSpPr txBox="1"/>
          <p:nvPr/>
        </p:nvSpPr>
        <p:spPr>
          <a:xfrm>
            <a:off x="5868144" y="1052736"/>
            <a:ext cx="3131563" cy="1477328"/>
          </a:xfrm>
          <a:prstGeom prst="rect">
            <a:avLst/>
          </a:prstGeom>
          <a:noFill/>
        </p:spPr>
        <p:txBody>
          <a:bodyPr wrap="none" rtlCol="0">
            <a:spAutoFit/>
          </a:bodyPr>
          <a:lstStyle/>
          <a:p>
            <a:r>
              <a:rPr lang="de-DE" b="1" dirty="0"/>
              <a:t>Nucleus</a:t>
            </a:r>
            <a:r>
              <a:rPr lang="de-DE" dirty="0"/>
              <a:t> </a:t>
            </a:r>
            <a:r>
              <a:rPr lang="de-DE" dirty="0" err="1"/>
              <a:t>is</a:t>
            </a:r>
            <a:r>
              <a:rPr lang="de-DE" dirty="0"/>
              <a:t> the </a:t>
            </a:r>
            <a:r>
              <a:rPr lang="de-DE" dirty="0" err="1"/>
              <a:t>control</a:t>
            </a:r>
            <a:r>
              <a:rPr lang="de-DE" dirty="0"/>
              <a:t> </a:t>
            </a:r>
            <a:r>
              <a:rPr lang="de-DE" dirty="0" err="1"/>
              <a:t>centre</a:t>
            </a:r>
            <a:r>
              <a:rPr lang="de-DE" dirty="0"/>
              <a:t> of</a:t>
            </a:r>
          </a:p>
          <a:p>
            <a:r>
              <a:rPr lang="de-DE" dirty="0"/>
              <a:t>the </a:t>
            </a:r>
            <a:r>
              <a:rPr lang="de-DE" dirty="0" err="1"/>
              <a:t>cell</a:t>
            </a:r>
            <a:r>
              <a:rPr lang="de-DE" dirty="0"/>
              <a:t>. It </a:t>
            </a:r>
            <a:r>
              <a:rPr lang="de-DE" dirty="0" err="1"/>
              <a:t>determines</a:t>
            </a:r>
            <a:r>
              <a:rPr lang="de-DE" dirty="0"/>
              <a:t> </a:t>
            </a:r>
            <a:r>
              <a:rPr lang="de-DE" dirty="0" err="1"/>
              <a:t>what</a:t>
            </a:r>
            <a:r>
              <a:rPr lang="de-DE" dirty="0"/>
              <a:t> the</a:t>
            </a:r>
          </a:p>
          <a:p>
            <a:r>
              <a:rPr lang="de-DE" dirty="0" err="1"/>
              <a:t>cell</a:t>
            </a:r>
            <a:r>
              <a:rPr lang="de-DE" dirty="0"/>
              <a:t> </a:t>
            </a:r>
            <a:r>
              <a:rPr lang="de-DE" dirty="0" err="1"/>
              <a:t>does</a:t>
            </a:r>
            <a:r>
              <a:rPr lang="de-DE" dirty="0"/>
              <a:t> </a:t>
            </a:r>
            <a:r>
              <a:rPr lang="de-DE" dirty="0" err="1"/>
              <a:t>and</a:t>
            </a:r>
            <a:r>
              <a:rPr lang="de-DE" dirty="0"/>
              <a:t> </a:t>
            </a:r>
            <a:r>
              <a:rPr lang="de-DE" dirty="0" err="1"/>
              <a:t>how</a:t>
            </a:r>
            <a:r>
              <a:rPr lang="de-DE" dirty="0"/>
              <a:t> </a:t>
            </a:r>
            <a:r>
              <a:rPr lang="de-DE" dirty="0" err="1"/>
              <a:t>it</a:t>
            </a:r>
            <a:r>
              <a:rPr lang="de-DE" dirty="0"/>
              <a:t> </a:t>
            </a:r>
            <a:r>
              <a:rPr lang="de-DE" dirty="0" err="1"/>
              <a:t>looks</a:t>
            </a:r>
            <a:r>
              <a:rPr lang="de-DE" dirty="0"/>
              <a:t>. </a:t>
            </a:r>
          </a:p>
          <a:p>
            <a:r>
              <a:rPr lang="de-DE" dirty="0" err="1"/>
              <a:t>Contains</a:t>
            </a:r>
            <a:r>
              <a:rPr lang="de-DE" dirty="0"/>
              <a:t> the </a:t>
            </a:r>
            <a:r>
              <a:rPr lang="de-DE" dirty="0" err="1"/>
              <a:t>genetic</a:t>
            </a:r>
            <a:r>
              <a:rPr lang="de-DE" dirty="0"/>
              <a:t> material</a:t>
            </a:r>
          </a:p>
          <a:p>
            <a:r>
              <a:rPr lang="de-DE" dirty="0"/>
              <a:t>of the </a:t>
            </a:r>
            <a:r>
              <a:rPr lang="de-DE" dirty="0" err="1"/>
              <a:t>cell</a:t>
            </a:r>
            <a:r>
              <a:rPr lang="de-DE" dirty="0"/>
              <a:t>.</a:t>
            </a:r>
            <a:endParaRPr lang="en-GB" dirty="0"/>
          </a:p>
        </p:txBody>
      </p:sp>
      <p:sp>
        <p:nvSpPr>
          <p:cNvPr id="3" name="TextBox 2"/>
          <p:cNvSpPr txBox="1"/>
          <p:nvPr/>
        </p:nvSpPr>
        <p:spPr>
          <a:xfrm>
            <a:off x="0" y="4184620"/>
            <a:ext cx="5176353" cy="1200329"/>
          </a:xfrm>
          <a:prstGeom prst="rect">
            <a:avLst/>
          </a:prstGeom>
          <a:noFill/>
        </p:spPr>
        <p:txBody>
          <a:bodyPr wrap="none" rtlCol="0">
            <a:spAutoFit/>
          </a:bodyPr>
          <a:lstStyle/>
          <a:p>
            <a:r>
              <a:rPr lang="de-DE" dirty="0" err="1"/>
              <a:t>Chromosome</a:t>
            </a:r>
            <a:r>
              <a:rPr lang="de-DE" dirty="0"/>
              <a:t> </a:t>
            </a:r>
            <a:r>
              <a:rPr lang="de-DE" dirty="0" err="1"/>
              <a:t>is</a:t>
            </a:r>
            <a:r>
              <a:rPr lang="de-DE" dirty="0"/>
              <a:t> a thread-like </a:t>
            </a:r>
            <a:r>
              <a:rPr lang="de-DE" dirty="0" err="1"/>
              <a:t>structure</a:t>
            </a:r>
            <a:r>
              <a:rPr lang="de-DE" dirty="0"/>
              <a:t> in the </a:t>
            </a:r>
            <a:r>
              <a:rPr lang="de-DE" dirty="0" err="1"/>
              <a:t>nucleus</a:t>
            </a:r>
            <a:endParaRPr lang="de-DE" dirty="0"/>
          </a:p>
          <a:p>
            <a:r>
              <a:rPr lang="de-DE" dirty="0" err="1"/>
              <a:t>where</a:t>
            </a:r>
            <a:r>
              <a:rPr lang="de-DE" dirty="0"/>
              <a:t> DNA </a:t>
            </a:r>
            <a:r>
              <a:rPr lang="de-DE" dirty="0" err="1"/>
              <a:t>is</a:t>
            </a:r>
            <a:r>
              <a:rPr lang="de-DE" dirty="0"/>
              <a:t> </a:t>
            </a:r>
            <a:r>
              <a:rPr lang="de-DE" dirty="0" err="1"/>
              <a:t>tightly</a:t>
            </a:r>
            <a:r>
              <a:rPr lang="de-DE" dirty="0"/>
              <a:t> </a:t>
            </a:r>
            <a:r>
              <a:rPr lang="de-DE" dirty="0" err="1"/>
              <a:t>packed</a:t>
            </a:r>
            <a:r>
              <a:rPr lang="de-DE" dirty="0"/>
              <a:t> </a:t>
            </a:r>
            <a:r>
              <a:rPr lang="de-DE" dirty="0" err="1"/>
              <a:t>around</a:t>
            </a:r>
            <a:r>
              <a:rPr lang="de-DE" dirty="0"/>
              <a:t> </a:t>
            </a:r>
            <a:r>
              <a:rPr lang="de-DE" dirty="0" err="1"/>
              <a:t>histone</a:t>
            </a:r>
            <a:r>
              <a:rPr lang="de-DE" dirty="0"/>
              <a:t> </a:t>
            </a:r>
            <a:r>
              <a:rPr lang="de-DE" dirty="0" err="1"/>
              <a:t>proteins</a:t>
            </a:r>
            <a:r>
              <a:rPr lang="de-DE" dirty="0"/>
              <a:t>.</a:t>
            </a:r>
          </a:p>
          <a:p>
            <a:r>
              <a:rPr lang="de-DE" dirty="0"/>
              <a:t>Do </a:t>
            </a:r>
            <a:r>
              <a:rPr lang="de-DE" dirty="0" err="1"/>
              <a:t>you</a:t>
            </a:r>
            <a:r>
              <a:rPr lang="de-DE" dirty="0"/>
              <a:t> </a:t>
            </a:r>
            <a:r>
              <a:rPr lang="de-DE" dirty="0" err="1"/>
              <a:t>know</a:t>
            </a:r>
            <a:r>
              <a:rPr lang="de-DE" dirty="0"/>
              <a:t> </a:t>
            </a:r>
            <a:r>
              <a:rPr lang="de-DE" dirty="0" err="1"/>
              <a:t>how</a:t>
            </a:r>
            <a:r>
              <a:rPr lang="de-DE" dirty="0"/>
              <a:t> </a:t>
            </a:r>
            <a:r>
              <a:rPr lang="de-DE" dirty="0" err="1"/>
              <a:t>many</a:t>
            </a:r>
            <a:r>
              <a:rPr lang="de-DE" dirty="0"/>
              <a:t> </a:t>
            </a:r>
            <a:r>
              <a:rPr lang="de-DE" dirty="0" err="1"/>
              <a:t>chromosomes</a:t>
            </a:r>
            <a:r>
              <a:rPr lang="de-DE" dirty="0"/>
              <a:t> </a:t>
            </a:r>
            <a:r>
              <a:rPr lang="de-DE" dirty="0" err="1"/>
              <a:t>are</a:t>
            </a:r>
            <a:r>
              <a:rPr lang="de-DE" dirty="0"/>
              <a:t> </a:t>
            </a:r>
            <a:r>
              <a:rPr lang="de-DE" dirty="0" err="1"/>
              <a:t>there</a:t>
            </a:r>
            <a:endParaRPr lang="de-DE" dirty="0"/>
          </a:p>
          <a:p>
            <a:r>
              <a:rPr lang="de-DE" dirty="0"/>
              <a:t>in </a:t>
            </a:r>
            <a:r>
              <a:rPr lang="de-DE" dirty="0" err="1"/>
              <a:t>your</a:t>
            </a:r>
            <a:r>
              <a:rPr lang="de-DE" dirty="0"/>
              <a:t> </a:t>
            </a:r>
            <a:r>
              <a:rPr lang="de-DE" dirty="0" err="1"/>
              <a:t>cell</a:t>
            </a:r>
            <a:r>
              <a:rPr lang="de-DE" dirty="0"/>
              <a:t>?</a:t>
            </a:r>
          </a:p>
        </p:txBody>
      </p:sp>
    </p:spTree>
    <p:extLst>
      <p:ext uri="{BB962C8B-B14F-4D97-AF65-F5344CB8AC3E}">
        <p14:creationId xmlns:p14="http://schemas.microsoft.com/office/powerpoint/2010/main" val="2494949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2F27-D5DA-4387-92F1-647DCBB825B8}"/>
              </a:ext>
            </a:extLst>
          </p:cNvPr>
          <p:cNvSpPr>
            <a:spLocks noGrp="1"/>
          </p:cNvSpPr>
          <p:nvPr>
            <p:ph type="title"/>
          </p:nvPr>
        </p:nvSpPr>
        <p:spPr/>
        <p:txBody>
          <a:bodyPr/>
          <a:lstStyle/>
          <a:p>
            <a:r>
              <a:rPr lang="en-GB" dirty="0"/>
              <a:t>Human chromosomes – 23 pairs</a:t>
            </a:r>
          </a:p>
        </p:txBody>
      </p:sp>
      <p:pic>
        <p:nvPicPr>
          <p:cNvPr id="5" name="Content Placeholder 4">
            <a:extLst>
              <a:ext uri="{FF2B5EF4-FFF2-40B4-BE49-F238E27FC236}">
                <a16:creationId xmlns:a16="http://schemas.microsoft.com/office/drawing/2014/main" id="{C531C4A5-3EB5-44EA-8C6C-D765C5397A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394334"/>
            <a:ext cx="6880978" cy="4914985"/>
          </a:xfrm>
        </p:spPr>
      </p:pic>
    </p:spTree>
    <p:extLst>
      <p:ext uri="{BB962C8B-B14F-4D97-AF65-F5344CB8AC3E}">
        <p14:creationId xmlns:p14="http://schemas.microsoft.com/office/powerpoint/2010/main" val="119549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4E41-6700-4F4E-814D-0BDF7EEA401A}"/>
              </a:ext>
            </a:extLst>
          </p:cNvPr>
          <p:cNvSpPr>
            <a:spLocks noGrp="1"/>
          </p:cNvSpPr>
          <p:nvPr>
            <p:ph type="title"/>
          </p:nvPr>
        </p:nvSpPr>
        <p:spPr/>
        <p:txBody>
          <a:bodyPr>
            <a:normAutofit fontScale="90000"/>
          </a:bodyPr>
          <a:lstStyle/>
          <a:p>
            <a:r>
              <a:rPr lang="en-GB" dirty="0"/>
              <a:t>Human chromosomes – just before cell division</a:t>
            </a:r>
          </a:p>
        </p:txBody>
      </p:sp>
      <p:pic>
        <p:nvPicPr>
          <p:cNvPr id="5" name="Content Placeholder 4">
            <a:extLst>
              <a:ext uri="{FF2B5EF4-FFF2-40B4-BE49-F238E27FC236}">
                <a16:creationId xmlns:a16="http://schemas.microsoft.com/office/drawing/2014/main" id="{65AE5E41-EE40-4432-BA09-B5C71F0ACA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524361"/>
            <a:ext cx="5787727" cy="4272395"/>
          </a:xfrm>
        </p:spPr>
      </p:pic>
    </p:spTree>
    <p:extLst>
      <p:ext uri="{BB962C8B-B14F-4D97-AF65-F5344CB8AC3E}">
        <p14:creationId xmlns:p14="http://schemas.microsoft.com/office/powerpoint/2010/main" val="249362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52320" y="2348880"/>
            <a:ext cx="1584088" cy="369332"/>
          </a:xfrm>
          <a:prstGeom prst="rect">
            <a:avLst/>
          </a:prstGeom>
          <a:noFill/>
        </p:spPr>
        <p:txBody>
          <a:bodyPr wrap="none" rtlCol="0">
            <a:spAutoFit/>
          </a:bodyPr>
          <a:lstStyle/>
          <a:p>
            <a:r>
              <a:rPr lang="de-DE" dirty="0" err="1">
                <a:latin typeface="Bodoni MT Black" panose="02070A03080606020203" pitchFamily="18" charset="0"/>
              </a:rPr>
              <a:t>kinetochore</a:t>
            </a:r>
            <a:endParaRPr lang="en-GB" dirty="0">
              <a:latin typeface="Bodoni MT Black" panose="02070A03080606020203" pitchFamily="18" charset="0"/>
            </a:endParaRPr>
          </a:p>
        </p:txBody>
      </p:sp>
      <p:sp>
        <p:nvSpPr>
          <p:cNvPr id="5" name="TextBox 4"/>
          <p:cNvSpPr txBox="1"/>
          <p:nvPr/>
        </p:nvSpPr>
        <p:spPr>
          <a:xfrm>
            <a:off x="755576" y="6237312"/>
            <a:ext cx="3785588" cy="369332"/>
          </a:xfrm>
          <a:prstGeom prst="rect">
            <a:avLst/>
          </a:prstGeom>
          <a:noFill/>
        </p:spPr>
        <p:txBody>
          <a:bodyPr wrap="none" rtlCol="0">
            <a:spAutoFit/>
          </a:bodyPr>
          <a:lstStyle/>
          <a:p>
            <a:r>
              <a:rPr lang="de-DE" dirty="0"/>
              <a:t>Source :http://y12hb.wordpress.com/ </a:t>
            </a:r>
            <a:endParaRPr lang="en-GB" dirty="0"/>
          </a:p>
        </p:txBody>
      </p:sp>
      <p:pic>
        <p:nvPicPr>
          <p:cNvPr id="6" name="Picture 5">
            <a:extLst>
              <a:ext uri="{FF2B5EF4-FFF2-40B4-BE49-F238E27FC236}">
                <a16:creationId xmlns:a16="http://schemas.microsoft.com/office/drawing/2014/main" id="{1A7CDB07-926C-4F65-B0F9-0CB2BE072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39763"/>
            <a:ext cx="6571076" cy="4970123"/>
          </a:xfrm>
          <a:prstGeom prst="rect">
            <a:avLst/>
          </a:prstGeom>
        </p:spPr>
      </p:pic>
      <p:sp>
        <p:nvSpPr>
          <p:cNvPr id="15" name="Moon 14">
            <a:extLst>
              <a:ext uri="{FF2B5EF4-FFF2-40B4-BE49-F238E27FC236}">
                <a16:creationId xmlns:a16="http://schemas.microsoft.com/office/drawing/2014/main" id="{D03013FA-27DD-434F-A03A-B7F6040DA855}"/>
              </a:ext>
            </a:extLst>
          </p:cNvPr>
          <p:cNvSpPr/>
          <p:nvPr/>
        </p:nvSpPr>
        <p:spPr>
          <a:xfrm>
            <a:off x="1223628" y="2718212"/>
            <a:ext cx="210598" cy="708426"/>
          </a:xfrm>
          <a:prstGeom prst="moon">
            <a:avLst>
              <a:gd name="adj" fmla="val 13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Moon 16">
            <a:extLst>
              <a:ext uri="{FF2B5EF4-FFF2-40B4-BE49-F238E27FC236}">
                <a16:creationId xmlns:a16="http://schemas.microsoft.com/office/drawing/2014/main" id="{BDB5CEF0-8FF9-40DA-A665-A4BE3C00093C}"/>
              </a:ext>
            </a:extLst>
          </p:cNvPr>
          <p:cNvSpPr/>
          <p:nvPr/>
        </p:nvSpPr>
        <p:spPr>
          <a:xfrm rot="10800000">
            <a:off x="1991942" y="2718212"/>
            <a:ext cx="210598" cy="708426"/>
          </a:xfrm>
          <a:prstGeom prst="moon">
            <a:avLst>
              <a:gd name="adj" fmla="val 13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0C5B3569-BEBB-48BE-A1E0-0280535D5704}"/>
              </a:ext>
            </a:extLst>
          </p:cNvPr>
          <p:cNvCxnSpPr>
            <a:endCxn id="17" idx="1"/>
          </p:cNvCxnSpPr>
          <p:nvPr/>
        </p:nvCxnSpPr>
        <p:spPr>
          <a:xfrm flipH="1">
            <a:off x="2202540" y="2718212"/>
            <a:ext cx="5249780" cy="354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02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ring DNA replication, each strand of the original molecule acts as a template for the synthesis of a new, complementary DNA st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781" y="980728"/>
            <a:ext cx="1905000" cy="4781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6212" y="6093296"/>
            <a:ext cx="5355947" cy="461665"/>
          </a:xfrm>
          <a:prstGeom prst="rect">
            <a:avLst/>
          </a:prstGeom>
          <a:noFill/>
        </p:spPr>
        <p:txBody>
          <a:bodyPr wrap="square" rtlCol="0">
            <a:spAutoFit/>
          </a:bodyPr>
          <a:lstStyle/>
          <a:p>
            <a:r>
              <a:rPr lang="de-DE" sz="1200" dirty="0"/>
              <a:t>Source :http://publications.nigms.nih.gov/</a:t>
            </a:r>
            <a:r>
              <a:rPr lang="de-DE" sz="1200" dirty="0" err="1"/>
              <a:t>thenewgenetics</a:t>
            </a:r>
            <a:r>
              <a:rPr lang="de-DE" sz="1200" dirty="0"/>
              <a:t>/chapter1.html#c1</a:t>
            </a:r>
          </a:p>
          <a:p>
            <a:r>
              <a:rPr lang="en-GB" sz="1200" dirty="0"/>
              <a:t>http://www.yourgenome.org/teachers/origami.shtml</a:t>
            </a:r>
          </a:p>
        </p:txBody>
      </p:sp>
      <p:pic>
        <p:nvPicPr>
          <p:cNvPr id="2052" name="Picture 4" descr="The long, stringy DNA that makes up genes is spooled within chromosomes inside the nucleus of a cell. (Note that a gene would actually be a much longer stretch of DNA than what is shown 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12776"/>
            <a:ext cx="3333750" cy="42481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6" y="332656"/>
            <a:ext cx="7556684" cy="646331"/>
          </a:xfrm>
          <a:prstGeom prst="rect">
            <a:avLst/>
          </a:prstGeom>
          <a:noFill/>
        </p:spPr>
        <p:txBody>
          <a:bodyPr wrap="none" rtlCol="0">
            <a:spAutoFit/>
          </a:bodyPr>
          <a:lstStyle/>
          <a:p>
            <a:r>
              <a:rPr lang="de-DE" dirty="0"/>
              <a:t>DNA </a:t>
            </a:r>
            <a:r>
              <a:rPr lang="de-DE" dirty="0" err="1"/>
              <a:t>is</a:t>
            </a:r>
            <a:r>
              <a:rPr lang="de-DE" dirty="0"/>
              <a:t> a double </a:t>
            </a:r>
            <a:r>
              <a:rPr lang="de-DE" dirty="0" err="1"/>
              <a:t>helix</a:t>
            </a:r>
            <a:r>
              <a:rPr lang="de-DE" dirty="0"/>
              <a:t> </a:t>
            </a:r>
            <a:r>
              <a:rPr lang="de-DE" dirty="0" err="1"/>
              <a:t>structure</a:t>
            </a:r>
            <a:r>
              <a:rPr lang="de-DE" dirty="0"/>
              <a:t> </a:t>
            </a:r>
            <a:r>
              <a:rPr lang="de-DE" dirty="0" err="1"/>
              <a:t>that</a:t>
            </a:r>
            <a:r>
              <a:rPr lang="de-DE" dirty="0"/>
              <a:t> </a:t>
            </a:r>
            <a:r>
              <a:rPr lang="de-DE" dirty="0" err="1"/>
              <a:t>carries</a:t>
            </a:r>
            <a:r>
              <a:rPr lang="de-DE" dirty="0"/>
              <a:t> all </a:t>
            </a:r>
            <a:r>
              <a:rPr lang="de-DE" dirty="0" err="1"/>
              <a:t>the</a:t>
            </a:r>
            <a:r>
              <a:rPr lang="de-DE" dirty="0"/>
              <a:t> </a:t>
            </a:r>
            <a:r>
              <a:rPr lang="de-DE" dirty="0" err="1"/>
              <a:t>hereditary</a:t>
            </a:r>
            <a:r>
              <a:rPr lang="de-DE"/>
              <a:t> material </a:t>
            </a:r>
            <a:r>
              <a:rPr lang="de-DE" dirty="0" err="1"/>
              <a:t>from</a:t>
            </a:r>
            <a:r>
              <a:rPr lang="de-DE" dirty="0"/>
              <a:t> </a:t>
            </a:r>
            <a:r>
              <a:rPr lang="de-DE" dirty="0" err="1"/>
              <a:t>one</a:t>
            </a:r>
            <a:endParaRPr lang="de-DE" dirty="0"/>
          </a:p>
          <a:p>
            <a:r>
              <a:rPr lang="de-DE" dirty="0" err="1"/>
              <a:t>generation</a:t>
            </a:r>
            <a:r>
              <a:rPr lang="de-DE" dirty="0"/>
              <a:t> </a:t>
            </a:r>
            <a:r>
              <a:rPr lang="de-DE" dirty="0" err="1"/>
              <a:t>to</a:t>
            </a:r>
            <a:r>
              <a:rPr lang="de-DE" dirty="0"/>
              <a:t> the </a:t>
            </a:r>
            <a:r>
              <a:rPr lang="de-DE" dirty="0" err="1"/>
              <a:t>other</a:t>
            </a:r>
            <a:r>
              <a:rPr lang="de-DE" dirty="0"/>
              <a:t>.</a:t>
            </a:r>
          </a:p>
        </p:txBody>
      </p:sp>
    </p:spTree>
    <p:extLst>
      <p:ext uri="{BB962C8B-B14F-4D97-AF65-F5344CB8AC3E}">
        <p14:creationId xmlns:p14="http://schemas.microsoft.com/office/powerpoint/2010/main" val="645855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d render of a DNA spir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505" y="3501008"/>
            <a:ext cx="3795784" cy="28468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6237312"/>
            <a:ext cx="1713931" cy="246221"/>
          </a:xfrm>
          <a:prstGeom prst="rect">
            <a:avLst/>
          </a:prstGeom>
          <a:noFill/>
        </p:spPr>
        <p:txBody>
          <a:bodyPr wrap="none" rtlCol="0">
            <a:spAutoFit/>
          </a:bodyPr>
          <a:lstStyle/>
          <a:p>
            <a:r>
              <a:rPr lang="de-DE" sz="1000" dirty="0"/>
              <a:t>Source : thedailysheeple.com</a:t>
            </a:r>
            <a:endParaRPr lang="en-GB" sz="1000" dirty="0"/>
          </a:p>
        </p:txBody>
      </p:sp>
      <p:sp>
        <p:nvSpPr>
          <p:cNvPr id="5" name="TextBox 4"/>
          <p:cNvSpPr txBox="1"/>
          <p:nvPr/>
        </p:nvSpPr>
        <p:spPr>
          <a:xfrm>
            <a:off x="107504" y="116632"/>
            <a:ext cx="7556877" cy="3677930"/>
          </a:xfrm>
          <a:prstGeom prst="rect">
            <a:avLst/>
          </a:prstGeom>
          <a:noFill/>
        </p:spPr>
        <p:txBody>
          <a:bodyPr wrap="none" rtlCol="0">
            <a:spAutoFit/>
          </a:bodyPr>
          <a:lstStyle/>
          <a:p>
            <a:r>
              <a:rPr lang="de-DE" sz="4000" dirty="0"/>
              <a:t>WALT </a:t>
            </a:r>
            <a:r>
              <a:rPr lang="de-DE" sz="4000" dirty="0" err="1"/>
              <a:t>know</a:t>
            </a:r>
            <a:r>
              <a:rPr lang="de-DE" sz="4000" dirty="0"/>
              <a:t> </a:t>
            </a:r>
            <a:r>
              <a:rPr lang="de-DE" sz="4000" dirty="0" err="1"/>
              <a:t>what</a:t>
            </a:r>
            <a:r>
              <a:rPr lang="de-DE" sz="4000" dirty="0"/>
              <a:t> DNA </a:t>
            </a:r>
            <a:r>
              <a:rPr lang="de-DE" sz="4000" dirty="0" err="1"/>
              <a:t>is</a:t>
            </a:r>
            <a:endParaRPr lang="de-DE" sz="4000" dirty="0"/>
          </a:p>
          <a:p>
            <a:r>
              <a:rPr lang="de-DE" sz="2500" dirty="0"/>
              <a:t>DNA </a:t>
            </a:r>
            <a:r>
              <a:rPr lang="de-DE" sz="2500" dirty="0" err="1"/>
              <a:t>stands</a:t>
            </a:r>
            <a:r>
              <a:rPr lang="de-DE" sz="2500" dirty="0"/>
              <a:t> </a:t>
            </a:r>
            <a:r>
              <a:rPr lang="de-DE" sz="2500" dirty="0" err="1"/>
              <a:t>for</a:t>
            </a:r>
            <a:r>
              <a:rPr lang="de-DE" sz="2500" dirty="0"/>
              <a:t> </a:t>
            </a:r>
            <a:r>
              <a:rPr lang="de-DE" sz="2500" dirty="0" err="1"/>
              <a:t>deoxyribonucleic</a:t>
            </a:r>
            <a:r>
              <a:rPr lang="de-DE" sz="2500" dirty="0"/>
              <a:t> </a:t>
            </a:r>
            <a:r>
              <a:rPr lang="de-DE" sz="2500" dirty="0" err="1"/>
              <a:t>acid</a:t>
            </a:r>
            <a:r>
              <a:rPr lang="de-DE" sz="2500" dirty="0"/>
              <a:t>.</a:t>
            </a:r>
          </a:p>
          <a:p>
            <a:r>
              <a:rPr lang="de-DE" sz="2500" dirty="0"/>
              <a:t>A DNA </a:t>
            </a:r>
            <a:r>
              <a:rPr lang="de-DE" sz="2500" dirty="0" err="1"/>
              <a:t>molecule</a:t>
            </a:r>
            <a:r>
              <a:rPr lang="de-DE" sz="2500" dirty="0"/>
              <a:t> </a:t>
            </a:r>
            <a:r>
              <a:rPr lang="de-DE" sz="2500" dirty="0" err="1"/>
              <a:t>is</a:t>
            </a:r>
            <a:r>
              <a:rPr lang="de-DE" sz="2500" dirty="0"/>
              <a:t> </a:t>
            </a:r>
            <a:r>
              <a:rPr lang="de-DE" sz="2500" dirty="0" err="1"/>
              <a:t>made</a:t>
            </a:r>
            <a:r>
              <a:rPr lang="de-DE" sz="2500" dirty="0"/>
              <a:t> </a:t>
            </a:r>
            <a:r>
              <a:rPr lang="de-DE" sz="2500" dirty="0" err="1"/>
              <a:t>up</a:t>
            </a:r>
            <a:r>
              <a:rPr lang="de-DE" sz="2500" dirty="0"/>
              <a:t> </a:t>
            </a:r>
            <a:r>
              <a:rPr lang="de-DE" sz="2500" dirty="0" err="1"/>
              <a:t>of</a:t>
            </a:r>
            <a:r>
              <a:rPr lang="de-DE" sz="2500" dirty="0"/>
              <a:t> </a:t>
            </a:r>
            <a:r>
              <a:rPr lang="de-DE" sz="2500" dirty="0" err="1"/>
              <a:t>thousands</a:t>
            </a:r>
            <a:r>
              <a:rPr lang="de-DE" sz="2500" dirty="0"/>
              <a:t> </a:t>
            </a:r>
            <a:r>
              <a:rPr lang="de-DE" sz="2500" dirty="0" err="1"/>
              <a:t>of</a:t>
            </a:r>
            <a:r>
              <a:rPr lang="de-DE" sz="2500" dirty="0"/>
              <a:t> </a:t>
            </a:r>
            <a:r>
              <a:rPr lang="de-DE" sz="2500" dirty="0" err="1"/>
              <a:t>nucleotides</a:t>
            </a:r>
            <a:r>
              <a:rPr lang="de-DE" sz="2500" dirty="0"/>
              <a:t>.</a:t>
            </a:r>
          </a:p>
          <a:p>
            <a:r>
              <a:rPr lang="de-DE" sz="2500" dirty="0" err="1"/>
              <a:t>Each</a:t>
            </a:r>
            <a:r>
              <a:rPr lang="de-DE" sz="2500" dirty="0"/>
              <a:t> </a:t>
            </a:r>
            <a:r>
              <a:rPr lang="de-DE" sz="2500" dirty="0" err="1"/>
              <a:t>nucleotide</a:t>
            </a:r>
            <a:r>
              <a:rPr lang="de-DE" sz="2500" dirty="0"/>
              <a:t> </a:t>
            </a:r>
            <a:r>
              <a:rPr lang="de-DE" sz="2500" dirty="0" err="1"/>
              <a:t>is</a:t>
            </a:r>
            <a:r>
              <a:rPr lang="de-DE" sz="2500" dirty="0"/>
              <a:t> </a:t>
            </a:r>
            <a:r>
              <a:rPr lang="de-DE" sz="2500" dirty="0" err="1"/>
              <a:t>made</a:t>
            </a:r>
            <a:r>
              <a:rPr lang="de-DE" sz="2500" dirty="0"/>
              <a:t> </a:t>
            </a:r>
            <a:r>
              <a:rPr lang="de-DE" sz="2500" dirty="0" err="1"/>
              <a:t>up</a:t>
            </a:r>
            <a:r>
              <a:rPr lang="de-DE" sz="2500" dirty="0"/>
              <a:t> </a:t>
            </a:r>
            <a:r>
              <a:rPr lang="de-DE" sz="2500" dirty="0" err="1"/>
              <a:t>of</a:t>
            </a:r>
            <a:r>
              <a:rPr lang="de-DE" sz="2500" dirty="0"/>
              <a:t> 3 </a:t>
            </a:r>
            <a:r>
              <a:rPr lang="de-DE" sz="2500" dirty="0" err="1"/>
              <a:t>parts</a:t>
            </a:r>
            <a:r>
              <a:rPr lang="de-DE" sz="2500" dirty="0"/>
              <a:t> :</a:t>
            </a:r>
          </a:p>
          <a:p>
            <a:endParaRPr lang="de-DE" sz="2500" dirty="0"/>
          </a:p>
          <a:p>
            <a:pPr marL="342900" indent="-342900">
              <a:buFontTx/>
              <a:buChar char="-"/>
            </a:pPr>
            <a:r>
              <a:rPr lang="de-DE" sz="2500" dirty="0"/>
              <a:t>A </a:t>
            </a:r>
            <a:r>
              <a:rPr lang="de-DE" sz="2500" dirty="0" err="1"/>
              <a:t>phosphate</a:t>
            </a:r>
            <a:r>
              <a:rPr lang="de-DE" sz="2500" dirty="0"/>
              <a:t> </a:t>
            </a:r>
            <a:r>
              <a:rPr lang="de-DE" sz="2500" dirty="0" err="1"/>
              <a:t>group</a:t>
            </a:r>
            <a:endParaRPr lang="de-DE" sz="2500" dirty="0"/>
          </a:p>
          <a:p>
            <a:pPr marL="342900" indent="-342900">
              <a:buFontTx/>
              <a:buChar char="-"/>
            </a:pPr>
            <a:r>
              <a:rPr lang="de-DE" sz="2500" dirty="0"/>
              <a:t>A </a:t>
            </a:r>
            <a:r>
              <a:rPr lang="de-DE" sz="2500" dirty="0" err="1"/>
              <a:t>sugar</a:t>
            </a:r>
            <a:r>
              <a:rPr lang="de-DE" sz="2500" dirty="0"/>
              <a:t> </a:t>
            </a:r>
            <a:r>
              <a:rPr lang="de-DE" sz="2500" dirty="0" err="1"/>
              <a:t>group</a:t>
            </a:r>
            <a:endParaRPr lang="de-DE" sz="2500" dirty="0"/>
          </a:p>
          <a:p>
            <a:pPr marL="342900" indent="-342900">
              <a:buFontTx/>
              <a:buChar char="-"/>
            </a:pPr>
            <a:r>
              <a:rPr lang="de-DE" sz="2500" dirty="0" err="1"/>
              <a:t>One</a:t>
            </a:r>
            <a:r>
              <a:rPr lang="de-DE" sz="2500" dirty="0"/>
              <a:t> </a:t>
            </a:r>
            <a:r>
              <a:rPr lang="de-DE" sz="2500" dirty="0" err="1"/>
              <a:t>of</a:t>
            </a:r>
            <a:r>
              <a:rPr lang="de-DE" sz="2500" dirty="0"/>
              <a:t> </a:t>
            </a:r>
            <a:r>
              <a:rPr lang="de-DE" sz="2500" dirty="0" err="1"/>
              <a:t>four</a:t>
            </a:r>
            <a:r>
              <a:rPr lang="de-DE" sz="2500" dirty="0"/>
              <a:t> </a:t>
            </a:r>
            <a:r>
              <a:rPr lang="de-DE" sz="2500" dirty="0" err="1"/>
              <a:t>types</a:t>
            </a:r>
            <a:r>
              <a:rPr lang="de-DE" sz="2500" dirty="0"/>
              <a:t> </a:t>
            </a:r>
            <a:r>
              <a:rPr lang="de-DE" sz="2500" dirty="0" err="1"/>
              <a:t>of</a:t>
            </a:r>
            <a:r>
              <a:rPr lang="de-DE" sz="2500" dirty="0"/>
              <a:t> </a:t>
            </a:r>
            <a:r>
              <a:rPr lang="de-DE" sz="2500" dirty="0" err="1"/>
              <a:t>nitrogen</a:t>
            </a:r>
            <a:r>
              <a:rPr lang="de-DE" sz="2500" dirty="0"/>
              <a:t> </a:t>
            </a:r>
            <a:r>
              <a:rPr lang="de-DE" sz="2500" dirty="0" err="1"/>
              <a:t>base</a:t>
            </a:r>
            <a:endParaRPr lang="de-DE" sz="2500" dirty="0"/>
          </a:p>
          <a:p>
            <a:endParaRPr lang="en-GB" dirty="0"/>
          </a:p>
        </p:txBody>
      </p:sp>
    </p:spTree>
    <p:extLst>
      <p:ext uri="{BB962C8B-B14F-4D97-AF65-F5344CB8AC3E}">
        <p14:creationId xmlns:p14="http://schemas.microsoft.com/office/powerpoint/2010/main" val="1727168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995</Words>
  <Application>Microsoft Office PowerPoint</Application>
  <PresentationFormat>On-screen Show (4:3)</PresentationFormat>
  <Paragraphs>189</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Black</vt:lpstr>
      <vt:lpstr>Bodoni MT Black</vt:lpstr>
      <vt:lpstr>Calibri</vt:lpstr>
      <vt:lpstr>Office Theme</vt:lpstr>
      <vt:lpstr>Genetics : Knowledge harvest</vt:lpstr>
      <vt:lpstr>Clawed frog experiment (Krallenfrosch)</vt:lpstr>
      <vt:lpstr>Experiment (by J. Gurdon,1961)</vt:lpstr>
      <vt:lpstr>PowerPoint Presentation</vt:lpstr>
      <vt:lpstr>Human chromosomes – 23 pairs</vt:lpstr>
      <vt:lpstr>Human chromosomes – just before cell division</vt:lpstr>
      <vt:lpstr>PowerPoint Presentation</vt:lpstr>
      <vt:lpstr>PowerPoint Presentation</vt:lpstr>
      <vt:lpstr>PowerPoint Presentation</vt:lpstr>
      <vt:lpstr>PowerPoint Presentation</vt:lpstr>
      <vt:lpstr>PowerPoint Presentation</vt:lpstr>
      <vt:lpstr>DNA Origami</vt:lpstr>
      <vt:lpstr>WALT know Gregor Mendel</vt:lpstr>
      <vt:lpstr>PowerPoint Presentation</vt:lpstr>
      <vt:lpstr>Mendel’s Experiment</vt:lpstr>
      <vt:lpstr>PowerPoint Presentation</vt:lpstr>
      <vt:lpstr>PowerPoint Presentation</vt:lpstr>
      <vt:lpstr>PowerPoint Presentation</vt:lpstr>
      <vt:lpstr>Allele</vt:lpstr>
      <vt:lpstr>PowerPoint Presentation</vt:lpstr>
      <vt:lpstr>PowerPoint Presentation</vt:lpstr>
      <vt:lpstr>Terminology</vt:lpstr>
      <vt:lpstr>PowerPoint Presentation</vt:lpstr>
      <vt:lpstr>Videos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Clawed frog experiment (Krallenfrosch)</dc:title>
  <dc:creator>KPN</dc:creator>
  <cp:lastModifiedBy>DanielGnoth</cp:lastModifiedBy>
  <cp:revision>65</cp:revision>
  <dcterms:created xsi:type="dcterms:W3CDTF">2015-06-17T06:33:00Z</dcterms:created>
  <dcterms:modified xsi:type="dcterms:W3CDTF">2018-12-02T18:42:37Z</dcterms:modified>
</cp:coreProperties>
</file>