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13" r:id="rId2"/>
    <p:sldId id="314" r:id="rId3"/>
    <p:sldId id="334" r:id="rId4"/>
    <p:sldId id="336" r:id="rId5"/>
    <p:sldId id="337" r:id="rId6"/>
    <p:sldId id="338" r:id="rId7"/>
    <p:sldId id="335" r:id="rId8"/>
    <p:sldId id="339" r:id="rId9"/>
    <p:sldId id="341" r:id="rId10"/>
    <p:sldId id="340" r:id="rId1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8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742" y="-10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6516-C3FC-4956-B59F-296D3828E169}" type="datetimeFigureOut">
              <a:rPr lang="en-GB" smtClean="0"/>
              <a:t>11/01/2019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F8DC8-8097-41E2-9BAA-56FCDA1589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0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EAF01-0B26-4277-B078-57EB463CCA41}" type="datetimeFigureOut">
              <a:rPr lang="en-GB" smtClean="0"/>
              <a:pPr/>
              <a:t>11/01/2019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F0E69-E397-4CC3-B1D8-A79B615E24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1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F8A515-065B-40DE-9B3A-01547F5C2550}" type="datetimeFigureOut">
              <a:rPr lang="en-GB" smtClean="0"/>
              <a:pPr/>
              <a:t>11/01/2019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Intermolecular forces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 rot="2025783">
            <a:off x="885866" y="3886442"/>
            <a:ext cx="3203848" cy="170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 rot="18668070">
            <a:off x="5024206" y="4024989"/>
            <a:ext cx="3203848" cy="170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 rot="877638">
            <a:off x="2862558" y="2797868"/>
            <a:ext cx="3203848" cy="170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Name the 2 intermolecular forces</a:t>
            </a:r>
          </a:p>
          <a:p>
            <a:r>
              <a:rPr lang="en-GB" dirty="0" smtClean="0"/>
              <a:t>Describe the 2 intermolecular forces</a:t>
            </a:r>
          </a:p>
        </p:txBody>
      </p:sp>
    </p:spTree>
    <p:extLst>
      <p:ext uri="{BB962C8B-B14F-4D97-AF65-F5344CB8AC3E}">
        <p14:creationId xmlns:p14="http://schemas.microsoft.com/office/powerpoint/2010/main" val="338874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Name the 2 intermolecular forces</a:t>
            </a:r>
          </a:p>
          <a:p>
            <a:r>
              <a:rPr lang="en-GB" dirty="0" smtClean="0"/>
              <a:t>Describe the 2 intermolecular forces</a:t>
            </a:r>
          </a:p>
        </p:txBody>
      </p:sp>
    </p:spTree>
    <p:extLst>
      <p:ext uri="{BB962C8B-B14F-4D97-AF65-F5344CB8AC3E}">
        <p14:creationId xmlns:p14="http://schemas.microsoft.com/office/powerpoint/2010/main" val="1864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water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water a polar molecule?</a:t>
            </a:r>
          </a:p>
          <a:p>
            <a:r>
              <a:rPr lang="en-GB" dirty="0" smtClean="0"/>
              <a:t>Why?</a:t>
            </a:r>
          </a:p>
          <a:p>
            <a:r>
              <a:rPr lang="en-GB" dirty="0" smtClean="0"/>
              <a:t>What effect will this have on water molecules?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43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boiling point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at the data on boiling points in the table. What would you expect the boiling point of water to be?</a:t>
            </a:r>
          </a:p>
          <a:p>
            <a:r>
              <a:rPr lang="en-GB" dirty="0" smtClean="0"/>
              <a:t>Why does this not match real life?</a:t>
            </a:r>
          </a:p>
          <a:p>
            <a:endParaRPr lang="en-US" dirty="0"/>
          </a:p>
        </p:txBody>
      </p:sp>
      <p:pic>
        <p:nvPicPr>
          <p:cNvPr id="4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>
            <a:off x="5940152" y="4024355"/>
            <a:ext cx="3203848" cy="1700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465120"/>
              </p:ext>
            </p:extLst>
          </p:nvPr>
        </p:nvGraphicFramePr>
        <p:xfrm>
          <a:off x="1187624" y="3764884"/>
          <a:ext cx="4640745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6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6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6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r>
                        <a:rPr lang="en-GB" dirty="0" smtClean="0"/>
                        <a:t>Compound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Boiling point /°C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Period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dirty="0" smtClean="0"/>
                        <a:t>TeH</a:t>
                      </a:r>
                      <a:r>
                        <a:rPr lang="en-GB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dirty="0" smtClean="0"/>
                        <a:t>SeH</a:t>
                      </a:r>
                      <a:r>
                        <a:rPr lang="en-GB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dirty="0" smtClean="0"/>
                        <a:t>H</a:t>
                      </a:r>
                      <a:r>
                        <a:rPr lang="en-GB" baseline="-25000" dirty="0" smtClean="0"/>
                        <a:t>2</a:t>
                      </a:r>
                      <a:r>
                        <a:rPr lang="en-GB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4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bio.miami.edu/tom/courses/protected/MCB6/ch02/2-05.jpg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49" b="13478"/>
          <a:stretch/>
        </p:blipFill>
        <p:spPr bwMode="auto">
          <a:xfrm>
            <a:off x="1187624" y="3717404"/>
            <a:ext cx="2305947" cy="122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5121" y="260648"/>
            <a:ext cx="7498080" cy="1143000"/>
          </a:xfrm>
        </p:spPr>
        <p:txBody>
          <a:bodyPr/>
          <a:lstStyle/>
          <a:p>
            <a:r>
              <a:rPr lang="en-GB" dirty="0" smtClean="0"/>
              <a:t>The boiling point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340768"/>
            <a:ext cx="7956376" cy="2448272"/>
          </a:xfrm>
        </p:spPr>
        <p:txBody>
          <a:bodyPr>
            <a:normAutofit fontScale="70000" lnSpcReduction="20000"/>
          </a:bodyPr>
          <a:lstStyle/>
          <a:p>
            <a:r>
              <a:rPr lang="en-GB" sz="3600" dirty="0" smtClean="0"/>
              <a:t>If water was to follow the pattern of other group 6 compounds, its boiling point should be around -80°C</a:t>
            </a:r>
          </a:p>
          <a:p>
            <a:r>
              <a:rPr lang="en-GB" sz="3600" dirty="0" smtClean="0"/>
              <a:t>It is much higher because the </a:t>
            </a:r>
            <a:r>
              <a:rPr lang="el-GR" sz="3600" dirty="0" smtClean="0">
                <a:latin typeface="Arial"/>
                <a:cs typeface="Arial"/>
              </a:rPr>
              <a:t>δ</a:t>
            </a:r>
            <a:r>
              <a:rPr lang="en-GB" sz="3600" dirty="0" smtClean="0">
                <a:latin typeface="Arial"/>
                <a:cs typeface="Arial"/>
              </a:rPr>
              <a:t>- of one molecule attracts the </a:t>
            </a:r>
            <a:r>
              <a:rPr lang="el-GR" sz="3600" dirty="0" smtClean="0">
                <a:latin typeface="Arial"/>
                <a:cs typeface="Arial"/>
              </a:rPr>
              <a:t>δ</a:t>
            </a:r>
            <a:r>
              <a:rPr lang="en-GB" sz="3600" dirty="0" smtClean="0">
                <a:latin typeface="Arial"/>
                <a:cs typeface="Arial"/>
              </a:rPr>
              <a:t>+ part of another molecule (hydrogen bonding)</a:t>
            </a:r>
          </a:p>
          <a:p>
            <a:r>
              <a:rPr lang="en-GB" sz="3600" dirty="0" smtClean="0">
                <a:latin typeface="Arial"/>
                <a:cs typeface="Arial"/>
              </a:rPr>
              <a:t>This means it needs extra heat energy to  break the bonds between molecules</a:t>
            </a:r>
            <a:endParaRPr lang="en-GB" sz="3600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607170"/>
              </p:ext>
            </p:extLst>
          </p:nvPr>
        </p:nvGraphicFramePr>
        <p:xfrm>
          <a:off x="1115616" y="5085184"/>
          <a:ext cx="396044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24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Compound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Boiling point /°C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Period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TeH</a:t>
                      </a:r>
                      <a:r>
                        <a:rPr lang="en-GB" sz="1600" baseline="-25000" dirty="0" smtClean="0"/>
                        <a:t>2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SeH</a:t>
                      </a:r>
                      <a:r>
                        <a:rPr lang="en-GB" sz="1600" baseline="-25000" dirty="0" smtClean="0"/>
                        <a:t>2</a:t>
                      </a:r>
                      <a:endParaRPr lang="en-US" sz="16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-40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</a:t>
                      </a:r>
                      <a:r>
                        <a:rPr lang="en-GB" sz="1600" baseline="-25000" dirty="0" smtClean="0"/>
                        <a:t>2</a:t>
                      </a:r>
                      <a:r>
                        <a:rPr lang="en-GB" sz="1600" dirty="0" smtClean="0"/>
                        <a:t>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-60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43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H</a:t>
                      </a:r>
                      <a:r>
                        <a:rPr lang="en-GB" sz="1600" baseline="-25000" dirty="0" smtClean="0"/>
                        <a:t>2</a:t>
                      </a:r>
                      <a:r>
                        <a:rPr lang="en-GB" sz="1600" dirty="0" smtClean="0"/>
                        <a:t>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" name="Picture 2" descr="White Hand Pen Icon Clip Ar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://chemtools.chem.soton.ac.uk/projects/emalaria/page_imgs/content/water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028" y="3717404"/>
            <a:ext cx="3761934" cy="179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67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Hydrogen 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a special type of dipole attraction between the </a:t>
            </a:r>
            <a:r>
              <a:rPr lang="en-GB" dirty="0" smtClean="0">
                <a:solidFill>
                  <a:srgbClr val="FF0000"/>
                </a:solidFill>
              </a:rPr>
              <a:t>hydrogen of a polar molecule</a:t>
            </a:r>
            <a:r>
              <a:rPr lang="en-GB" dirty="0" smtClean="0"/>
              <a:t> and the </a:t>
            </a:r>
            <a:r>
              <a:rPr lang="en-GB" dirty="0" err="1" smtClean="0">
                <a:solidFill>
                  <a:srgbClr val="FF0000"/>
                </a:solidFill>
              </a:rPr>
              <a:t>unbonded</a:t>
            </a:r>
            <a:r>
              <a:rPr lang="en-GB" dirty="0" smtClean="0">
                <a:solidFill>
                  <a:srgbClr val="FF0000"/>
                </a:solidFill>
              </a:rPr>
              <a:t> electron pair </a:t>
            </a:r>
            <a:r>
              <a:rPr lang="en-GB" dirty="0" smtClean="0"/>
              <a:t>of an electronegative atom (F, O or N)</a:t>
            </a:r>
          </a:p>
          <a:p>
            <a:r>
              <a:rPr lang="en-GB" dirty="0" smtClean="0"/>
              <a:t>This means the bonding between water molecules is hydrogen bonding</a:t>
            </a:r>
          </a:p>
          <a:p>
            <a:r>
              <a:rPr lang="en-GB" dirty="0" smtClean="0"/>
              <a:t>Hydrogen bonds are around half the strength of covalent bonds</a:t>
            </a:r>
            <a:endParaRPr lang="en-US" dirty="0"/>
          </a:p>
        </p:txBody>
      </p:sp>
      <p:pic>
        <p:nvPicPr>
          <p:cNvPr id="5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28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Hydrogen bonding 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HCl</a:t>
            </a:r>
            <a:endParaRPr lang="en-GB" dirty="0" smtClean="0"/>
          </a:p>
          <a:p>
            <a:r>
              <a:rPr lang="en-GB" dirty="0" smtClean="0"/>
              <a:t>HF</a:t>
            </a:r>
          </a:p>
          <a:p>
            <a:r>
              <a:rPr lang="en-GB" dirty="0" smtClean="0"/>
              <a:t>NH</a:t>
            </a:r>
            <a:r>
              <a:rPr lang="en-GB" baseline="-25000" dirty="0" smtClean="0"/>
              <a:t>3</a:t>
            </a:r>
          </a:p>
          <a:p>
            <a:r>
              <a:rPr lang="en-GB" dirty="0" smtClean="0"/>
              <a:t>CH3CHOH</a:t>
            </a:r>
          </a:p>
          <a:p>
            <a:r>
              <a:rPr lang="en-GB" dirty="0"/>
              <a:t>CH</a:t>
            </a:r>
            <a:r>
              <a:rPr lang="en-GB" baseline="-25000" dirty="0"/>
              <a:t>4</a:t>
            </a:r>
          </a:p>
          <a:p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48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Van der Waal’s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are weaker forces between molecules due to dipole attraction (and others)</a:t>
            </a:r>
          </a:p>
          <a:p>
            <a:r>
              <a:rPr lang="en-GB" dirty="0" err="1" smtClean="0"/>
              <a:t>Eg</a:t>
            </a:r>
            <a:r>
              <a:rPr lang="en-GB" dirty="0" smtClean="0"/>
              <a:t> between chloromethane molecules</a:t>
            </a:r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5888"/>
            <a:ext cx="1190625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ibchem.com/IB16/Section00-bonding/img/permanent_dipole.gi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28"/>
          <a:stretch/>
        </p:blipFill>
        <p:spPr bwMode="auto">
          <a:xfrm>
            <a:off x="2051659" y="3789040"/>
            <a:ext cx="6105417" cy="2607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7248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type of bonding happens between molecules of</a:t>
            </a:r>
          </a:p>
          <a:p>
            <a:pPr lvl="1"/>
            <a:r>
              <a:rPr lang="en-GB" dirty="0" smtClean="0"/>
              <a:t>Water (H</a:t>
            </a:r>
            <a:r>
              <a:rPr lang="en-GB" baseline="-25000" dirty="0" smtClean="0"/>
              <a:t>2</a:t>
            </a:r>
            <a:r>
              <a:rPr lang="en-GB" dirty="0" smtClean="0"/>
              <a:t>O)</a:t>
            </a:r>
          </a:p>
          <a:p>
            <a:pPr lvl="1"/>
            <a:r>
              <a:rPr lang="en-GB" dirty="0"/>
              <a:t> </a:t>
            </a:r>
            <a:r>
              <a:rPr lang="en-GB" dirty="0" smtClean="0"/>
              <a:t>Carbon dioxide (CO</a:t>
            </a:r>
            <a:r>
              <a:rPr lang="en-GB" baseline="-25000" dirty="0" smtClean="0"/>
              <a:t>2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Ammonia (NH</a:t>
            </a:r>
            <a:r>
              <a:rPr lang="en-GB" baseline="-25000" dirty="0" smtClean="0"/>
              <a:t>3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Methane (CH</a:t>
            </a:r>
            <a:r>
              <a:rPr lang="en-GB" baseline="-25000" dirty="0" smtClean="0"/>
              <a:t>4</a:t>
            </a:r>
            <a:r>
              <a:rPr lang="en-GB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68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293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Verdana</vt:lpstr>
      <vt:lpstr>Wingdings 2</vt:lpstr>
      <vt:lpstr>Solstice</vt:lpstr>
      <vt:lpstr>Intermolecular forces</vt:lpstr>
      <vt:lpstr>Objectives</vt:lpstr>
      <vt:lpstr>For water </vt:lpstr>
      <vt:lpstr>The boiling point of water</vt:lpstr>
      <vt:lpstr>The boiling point of water</vt:lpstr>
      <vt:lpstr>Hydrogen bonding</vt:lpstr>
      <vt:lpstr>Hydrogen bonding or not?</vt:lpstr>
      <vt:lpstr>Van der Waal’s forces</vt:lpstr>
      <vt:lpstr>Questions</vt:lpstr>
      <vt:lpstr>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Chemistry?</dc:title>
  <dc:creator>RW</dc:creator>
  <cp:lastModifiedBy>Rachael Mayfield</cp:lastModifiedBy>
  <cp:revision>304</cp:revision>
  <dcterms:created xsi:type="dcterms:W3CDTF">2011-08-28T05:57:49Z</dcterms:created>
  <dcterms:modified xsi:type="dcterms:W3CDTF">2019-01-11T13:22:38Z</dcterms:modified>
</cp:coreProperties>
</file>