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0" r:id="rId3"/>
    <p:sldId id="257" r:id="rId4"/>
    <p:sldId id="258" r:id="rId5"/>
    <p:sldId id="264" r:id="rId6"/>
    <p:sldId id="259" r:id="rId7"/>
    <p:sldId id="262" r:id="rId8"/>
    <p:sldId id="261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48215-BFE2-2D48-85A5-4718BAF5708B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A86B8-00E8-CD46-8D4C-14EB0BC4CBA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Kredit</a:t>
          </a:r>
          <a:r>
            <a:rPr lang="en-US" dirty="0" smtClean="0"/>
            <a:t> </a:t>
          </a:r>
          <a:r>
            <a:rPr lang="en-US" dirty="0" err="1" smtClean="0"/>
            <a:t>zum</a:t>
          </a:r>
          <a:r>
            <a:rPr lang="en-US" dirty="0" smtClean="0"/>
            <a:t> </a:t>
          </a:r>
          <a:r>
            <a:rPr lang="en-US" dirty="0" err="1" smtClean="0"/>
            <a:t>Erwerb</a:t>
          </a:r>
          <a:r>
            <a:rPr lang="en-US" dirty="0" smtClean="0"/>
            <a:t> von </a:t>
          </a:r>
          <a:r>
            <a:rPr lang="en-US" dirty="0" err="1" smtClean="0"/>
            <a:t>Waren</a:t>
          </a:r>
          <a:r>
            <a:rPr lang="en-US" dirty="0" smtClean="0"/>
            <a:t> und </a:t>
          </a:r>
          <a:r>
            <a:rPr lang="en-US" dirty="0" err="1" smtClean="0"/>
            <a:t>Dienstleistungen</a:t>
          </a:r>
          <a:r>
            <a:rPr lang="en-US" dirty="0" smtClean="0"/>
            <a:t> KKG 9/10</a:t>
          </a:r>
          <a:endParaRPr lang="en-US" dirty="0"/>
        </a:p>
      </dgm:t>
    </dgm:pt>
    <dgm:pt modelId="{8A7F809C-3F34-E646-9F3E-12453A5EA605}" type="sibTrans" cxnId="{550273C2-5648-6546-9F09-9BD1ACBE64E5}">
      <dgm:prSet/>
      <dgm:spPr/>
      <dgm:t>
        <a:bodyPr/>
        <a:lstStyle/>
        <a:p>
          <a:endParaRPr lang="en-US"/>
        </a:p>
      </dgm:t>
    </dgm:pt>
    <dgm:pt modelId="{47391AB7-B565-A744-A3D8-D1F4C422F684}" type="parTrans" cxnId="{550273C2-5648-6546-9F09-9BD1ACBE64E5}">
      <dgm:prSet/>
      <dgm:spPr/>
      <dgm:t>
        <a:bodyPr/>
        <a:lstStyle/>
        <a:p>
          <a:endParaRPr lang="en-US"/>
        </a:p>
      </dgm:t>
    </dgm:pt>
    <dgm:pt modelId="{DD74E548-BF9E-E241-B4E4-F6589224132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Barkredit</a:t>
          </a:r>
          <a:r>
            <a:rPr lang="en-US" dirty="0" smtClean="0"/>
            <a:t> KKG 9</a:t>
          </a:r>
          <a:endParaRPr lang="en-US" dirty="0"/>
        </a:p>
      </dgm:t>
    </dgm:pt>
    <dgm:pt modelId="{7C38BB9F-743C-A949-8D7E-9A8ABB443020}" type="sibTrans" cxnId="{8AF2E1F2-18D6-7549-906B-F28FF1E62CD8}">
      <dgm:prSet/>
      <dgm:spPr/>
      <dgm:t>
        <a:bodyPr/>
        <a:lstStyle/>
        <a:p>
          <a:endParaRPr lang="en-US"/>
        </a:p>
      </dgm:t>
    </dgm:pt>
    <dgm:pt modelId="{6F4BC40D-50DA-5340-A10C-683E320D521D}" type="parTrans" cxnId="{8AF2E1F2-18D6-7549-906B-F28FF1E62CD8}">
      <dgm:prSet/>
      <dgm:spPr/>
      <dgm:t>
        <a:bodyPr/>
        <a:lstStyle/>
        <a:p>
          <a:endParaRPr lang="en-US"/>
        </a:p>
      </dgm:t>
    </dgm:pt>
    <dgm:pt modelId="{B81DE38B-82D0-804F-B260-7B949BB1DF82}" type="pres">
      <dgm:prSet presAssocID="{F9148215-BFE2-2D48-85A5-4718BAF570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7D5F5-715A-C741-8627-08B7844B06AA}" type="pres">
      <dgm:prSet presAssocID="{DD74E548-BF9E-E241-B4E4-F65892241320}" presName="composite" presStyleCnt="0"/>
      <dgm:spPr/>
    </dgm:pt>
    <dgm:pt modelId="{EBBFB2EB-E7A4-EE4C-93C6-C4BF558FDC9C}" type="pres">
      <dgm:prSet presAssocID="{DD74E548-BF9E-E241-B4E4-F65892241320}" presName="rect1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FA1161-AB6D-234D-AF46-C36F8857275A}" type="pres">
      <dgm:prSet presAssocID="{DD74E548-BF9E-E241-B4E4-F65892241320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8CF1-25A4-5C4E-A1AB-B03EF5F6D8F6}" type="pres">
      <dgm:prSet presAssocID="{7C38BB9F-743C-A949-8D7E-9A8ABB443020}" presName="sibTrans" presStyleCnt="0"/>
      <dgm:spPr/>
    </dgm:pt>
    <dgm:pt modelId="{602705EF-C939-FE4C-B628-9D50F414FBBC}" type="pres">
      <dgm:prSet presAssocID="{0AAA86B8-00E8-CD46-8D4C-14EB0BC4CBA3}" presName="composite" presStyleCnt="0"/>
      <dgm:spPr/>
    </dgm:pt>
    <dgm:pt modelId="{84E5E55B-7F5F-5E4A-9DA7-C64F4553057F}" type="pres">
      <dgm:prSet presAssocID="{0AAA86B8-00E8-CD46-8D4C-14EB0BC4CBA3}" presName="rect1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28E3BD-F4A0-F34C-8106-F7663B301B7A}" type="pres">
      <dgm:prSet presAssocID="{0AAA86B8-00E8-CD46-8D4C-14EB0BC4CBA3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273C2-5648-6546-9F09-9BD1ACBE64E5}" srcId="{F9148215-BFE2-2D48-85A5-4718BAF5708B}" destId="{0AAA86B8-00E8-CD46-8D4C-14EB0BC4CBA3}" srcOrd="1" destOrd="0" parTransId="{47391AB7-B565-A744-A3D8-D1F4C422F684}" sibTransId="{8A7F809C-3F34-E646-9F3E-12453A5EA605}"/>
    <dgm:cxn modelId="{8AF2E1F2-18D6-7549-906B-F28FF1E62CD8}" srcId="{F9148215-BFE2-2D48-85A5-4718BAF5708B}" destId="{DD74E548-BF9E-E241-B4E4-F65892241320}" srcOrd="0" destOrd="0" parTransId="{6F4BC40D-50DA-5340-A10C-683E320D521D}" sibTransId="{7C38BB9F-743C-A949-8D7E-9A8ABB443020}"/>
    <dgm:cxn modelId="{673F9FDE-2AAD-2848-80DE-A0A4636A4812}" type="presOf" srcId="{DD74E548-BF9E-E241-B4E4-F65892241320}" destId="{5FFA1161-AB6D-234D-AF46-C36F8857275A}" srcOrd="0" destOrd="0" presId="urn:microsoft.com/office/officeart/2008/layout/BendingPictureCaptionList"/>
    <dgm:cxn modelId="{F57A0872-5E0E-DC45-AD13-09A49849AF3F}" type="presOf" srcId="{F9148215-BFE2-2D48-85A5-4718BAF5708B}" destId="{B81DE38B-82D0-804F-B260-7B949BB1DF82}" srcOrd="0" destOrd="0" presId="urn:microsoft.com/office/officeart/2008/layout/BendingPictureCaptionList"/>
    <dgm:cxn modelId="{76A8E7F6-8983-F549-BD70-B27A770C3D5D}" type="presOf" srcId="{0AAA86B8-00E8-CD46-8D4C-14EB0BC4CBA3}" destId="{4C28E3BD-F4A0-F34C-8106-F7663B301B7A}" srcOrd="0" destOrd="0" presId="urn:microsoft.com/office/officeart/2008/layout/BendingPictureCaptionList"/>
    <dgm:cxn modelId="{3EC47632-BCF4-944A-9FDE-E62E36C647CA}" type="presParOf" srcId="{B81DE38B-82D0-804F-B260-7B949BB1DF82}" destId="{F397D5F5-715A-C741-8627-08B7844B06AA}" srcOrd="0" destOrd="0" presId="urn:microsoft.com/office/officeart/2008/layout/BendingPictureCaptionList"/>
    <dgm:cxn modelId="{7B5C6983-4812-9943-A70D-0174E598B3CB}" type="presParOf" srcId="{F397D5F5-715A-C741-8627-08B7844B06AA}" destId="{EBBFB2EB-E7A4-EE4C-93C6-C4BF558FDC9C}" srcOrd="0" destOrd="0" presId="urn:microsoft.com/office/officeart/2008/layout/BendingPictureCaptionList"/>
    <dgm:cxn modelId="{61B7545D-CD1F-E246-AA09-11B637758112}" type="presParOf" srcId="{F397D5F5-715A-C741-8627-08B7844B06AA}" destId="{5FFA1161-AB6D-234D-AF46-C36F8857275A}" srcOrd="1" destOrd="0" presId="urn:microsoft.com/office/officeart/2008/layout/BendingPictureCaptionList"/>
    <dgm:cxn modelId="{5427E96E-B781-2942-8FE3-1CEAF5863A41}" type="presParOf" srcId="{B81DE38B-82D0-804F-B260-7B949BB1DF82}" destId="{D7438CF1-25A4-5C4E-A1AB-B03EF5F6D8F6}" srcOrd="1" destOrd="0" presId="urn:microsoft.com/office/officeart/2008/layout/BendingPictureCaptionList"/>
    <dgm:cxn modelId="{02FC99F3-CDB2-F441-821E-C716984CBAB6}" type="presParOf" srcId="{B81DE38B-82D0-804F-B260-7B949BB1DF82}" destId="{602705EF-C939-FE4C-B628-9D50F414FBBC}" srcOrd="2" destOrd="0" presId="urn:microsoft.com/office/officeart/2008/layout/BendingPictureCaptionList"/>
    <dgm:cxn modelId="{EA61EFC3-088C-0C4B-A9A7-14EB9D1D90FD}" type="presParOf" srcId="{602705EF-C939-FE4C-B628-9D50F414FBBC}" destId="{84E5E55B-7F5F-5E4A-9DA7-C64F4553057F}" srcOrd="0" destOrd="0" presId="urn:microsoft.com/office/officeart/2008/layout/BendingPictureCaptionList"/>
    <dgm:cxn modelId="{B45B22A9-7183-B44A-ACBA-0F0ABF31B9BF}" type="presParOf" srcId="{602705EF-C939-FE4C-B628-9D50F414FBBC}" destId="{4C28E3BD-F4A0-F34C-8106-F7663B301B7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48215-BFE2-2D48-85A5-4718BAF5708B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A86B8-00E8-CD46-8D4C-14EB0BC4CBA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Überziehungskredit</a:t>
          </a:r>
          <a:r>
            <a:rPr lang="en-US" dirty="0" smtClean="0"/>
            <a:t>, </a:t>
          </a:r>
          <a:r>
            <a:rPr lang="en-US" dirty="0" err="1" smtClean="0"/>
            <a:t>Kredit</a:t>
          </a:r>
          <a:r>
            <a:rPr lang="en-US" dirty="0" smtClean="0"/>
            <a:t>- und </a:t>
          </a:r>
          <a:r>
            <a:rPr lang="en-US" dirty="0" err="1" smtClean="0"/>
            <a:t>Kundenkartenkontro</a:t>
          </a:r>
          <a:endParaRPr lang="en-US" dirty="0"/>
        </a:p>
      </dgm:t>
    </dgm:pt>
    <dgm:pt modelId="{8A7F809C-3F34-E646-9F3E-12453A5EA605}" type="sibTrans" cxnId="{550273C2-5648-6546-9F09-9BD1ACBE64E5}">
      <dgm:prSet/>
      <dgm:spPr/>
      <dgm:t>
        <a:bodyPr/>
        <a:lstStyle/>
        <a:p>
          <a:endParaRPr lang="en-US"/>
        </a:p>
      </dgm:t>
    </dgm:pt>
    <dgm:pt modelId="{47391AB7-B565-A744-A3D8-D1F4C422F684}" type="parTrans" cxnId="{550273C2-5648-6546-9F09-9BD1ACBE64E5}">
      <dgm:prSet/>
      <dgm:spPr/>
      <dgm:t>
        <a:bodyPr/>
        <a:lstStyle/>
        <a:p>
          <a:endParaRPr lang="en-US"/>
        </a:p>
      </dgm:t>
    </dgm:pt>
    <dgm:pt modelId="{DD74E548-BF9E-E241-B4E4-F6589224132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Leasingvertrag</a:t>
          </a:r>
          <a:r>
            <a:rPr lang="en-US" dirty="0" smtClean="0"/>
            <a:t> KKG 11</a:t>
          </a:r>
          <a:endParaRPr lang="en-US" dirty="0"/>
        </a:p>
      </dgm:t>
    </dgm:pt>
    <dgm:pt modelId="{7C38BB9F-743C-A949-8D7E-9A8ABB443020}" type="sibTrans" cxnId="{8AF2E1F2-18D6-7549-906B-F28FF1E62CD8}">
      <dgm:prSet/>
      <dgm:spPr/>
      <dgm:t>
        <a:bodyPr/>
        <a:lstStyle/>
        <a:p>
          <a:endParaRPr lang="en-US"/>
        </a:p>
      </dgm:t>
    </dgm:pt>
    <dgm:pt modelId="{6F4BC40D-50DA-5340-A10C-683E320D521D}" type="parTrans" cxnId="{8AF2E1F2-18D6-7549-906B-F28FF1E62CD8}">
      <dgm:prSet/>
      <dgm:spPr/>
      <dgm:t>
        <a:bodyPr/>
        <a:lstStyle/>
        <a:p>
          <a:endParaRPr lang="en-US"/>
        </a:p>
      </dgm:t>
    </dgm:pt>
    <dgm:pt modelId="{B81DE38B-82D0-804F-B260-7B949BB1DF82}" type="pres">
      <dgm:prSet presAssocID="{F9148215-BFE2-2D48-85A5-4718BAF570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97D5F5-715A-C741-8627-08B7844B06AA}" type="pres">
      <dgm:prSet presAssocID="{DD74E548-BF9E-E241-B4E4-F65892241320}" presName="composite" presStyleCnt="0"/>
      <dgm:spPr/>
    </dgm:pt>
    <dgm:pt modelId="{EBBFB2EB-E7A4-EE4C-93C6-C4BF558FDC9C}" type="pres">
      <dgm:prSet presAssocID="{DD74E548-BF9E-E241-B4E4-F65892241320}" presName="rect1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FA1161-AB6D-234D-AF46-C36F8857275A}" type="pres">
      <dgm:prSet presAssocID="{DD74E548-BF9E-E241-B4E4-F65892241320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8CF1-25A4-5C4E-A1AB-B03EF5F6D8F6}" type="pres">
      <dgm:prSet presAssocID="{7C38BB9F-743C-A949-8D7E-9A8ABB443020}" presName="sibTrans" presStyleCnt="0"/>
      <dgm:spPr/>
    </dgm:pt>
    <dgm:pt modelId="{602705EF-C939-FE4C-B628-9D50F414FBBC}" type="pres">
      <dgm:prSet presAssocID="{0AAA86B8-00E8-CD46-8D4C-14EB0BC4CBA3}" presName="composite" presStyleCnt="0"/>
      <dgm:spPr/>
    </dgm:pt>
    <dgm:pt modelId="{84E5E55B-7F5F-5E4A-9DA7-C64F4553057F}" type="pres">
      <dgm:prSet presAssocID="{0AAA86B8-00E8-CD46-8D4C-14EB0BC4CBA3}" presName="rect1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28E3BD-F4A0-F34C-8106-F7663B301B7A}" type="pres">
      <dgm:prSet presAssocID="{0AAA86B8-00E8-CD46-8D4C-14EB0BC4CBA3}" presName="wedgeRectCallout1" presStyleLbl="node1" presStyleIdx="1" presStyleCnt="2" custLinFactNeighborX="-1736" custLinFactNeighborY="2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273C2-5648-6546-9F09-9BD1ACBE64E5}" srcId="{F9148215-BFE2-2D48-85A5-4718BAF5708B}" destId="{0AAA86B8-00E8-CD46-8D4C-14EB0BC4CBA3}" srcOrd="1" destOrd="0" parTransId="{47391AB7-B565-A744-A3D8-D1F4C422F684}" sibTransId="{8A7F809C-3F34-E646-9F3E-12453A5EA605}"/>
    <dgm:cxn modelId="{8AF2E1F2-18D6-7549-906B-F28FF1E62CD8}" srcId="{F9148215-BFE2-2D48-85A5-4718BAF5708B}" destId="{DD74E548-BF9E-E241-B4E4-F65892241320}" srcOrd="0" destOrd="0" parTransId="{6F4BC40D-50DA-5340-A10C-683E320D521D}" sibTransId="{7C38BB9F-743C-A949-8D7E-9A8ABB443020}"/>
    <dgm:cxn modelId="{132C3735-80F6-F242-914D-17719A0A5CAD}" type="presOf" srcId="{0AAA86B8-00E8-CD46-8D4C-14EB0BC4CBA3}" destId="{4C28E3BD-F4A0-F34C-8106-F7663B301B7A}" srcOrd="0" destOrd="0" presId="urn:microsoft.com/office/officeart/2008/layout/BendingPictureCaptionList"/>
    <dgm:cxn modelId="{C8AC16B5-BE56-7644-A456-5A626F3D39FD}" type="presOf" srcId="{DD74E548-BF9E-E241-B4E4-F65892241320}" destId="{5FFA1161-AB6D-234D-AF46-C36F8857275A}" srcOrd="0" destOrd="0" presId="urn:microsoft.com/office/officeart/2008/layout/BendingPictureCaptionList"/>
    <dgm:cxn modelId="{ADAB1FDC-F9B3-004C-9849-78E69A43A77C}" type="presOf" srcId="{F9148215-BFE2-2D48-85A5-4718BAF5708B}" destId="{B81DE38B-82D0-804F-B260-7B949BB1DF82}" srcOrd="0" destOrd="0" presId="urn:microsoft.com/office/officeart/2008/layout/BendingPictureCaptionList"/>
    <dgm:cxn modelId="{A9CF5FF6-E4E7-5341-A8CA-9BC0C18F6BBE}" type="presParOf" srcId="{B81DE38B-82D0-804F-B260-7B949BB1DF82}" destId="{F397D5F5-715A-C741-8627-08B7844B06AA}" srcOrd="0" destOrd="0" presId="urn:microsoft.com/office/officeart/2008/layout/BendingPictureCaptionList"/>
    <dgm:cxn modelId="{FADEB2F8-D63D-EB4B-A03C-E86D82B4E965}" type="presParOf" srcId="{F397D5F5-715A-C741-8627-08B7844B06AA}" destId="{EBBFB2EB-E7A4-EE4C-93C6-C4BF558FDC9C}" srcOrd="0" destOrd="0" presId="urn:microsoft.com/office/officeart/2008/layout/BendingPictureCaptionList"/>
    <dgm:cxn modelId="{31FB9D79-26FD-D644-BE05-61F5EBD2930B}" type="presParOf" srcId="{F397D5F5-715A-C741-8627-08B7844B06AA}" destId="{5FFA1161-AB6D-234D-AF46-C36F8857275A}" srcOrd="1" destOrd="0" presId="urn:microsoft.com/office/officeart/2008/layout/BendingPictureCaptionList"/>
    <dgm:cxn modelId="{A94DB8C6-9804-9B4A-AD70-0EE129E28D87}" type="presParOf" srcId="{B81DE38B-82D0-804F-B260-7B949BB1DF82}" destId="{D7438CF1-25A4-5C4E-A1AB-B03EF5F6D8F6}" srcOrd="1" destOrd="0" presId="urn:microsoft.com/office/officeart/2008/layout/BendingPictureCaptionList"/>
    <dgm:cxn modelId="{459ECB35-4CF1-3D4A-8BCF-2775078A1EC6}" type="presParOf" srcId="{B81DE38B-82D0-804F-B260-7B949BB1DF82}" destId="{602705EF-C939-FE4C-B628-9D50F414FBBC}" srcOrd="2" destOrd="0" presId="urn:microsoft.com/office/officeart/2008/layout/BendingPictureCaptionList"/>
    <dgm:cxn modelId="{BF8F2695-7CD0-8042-A5E0-F033F615C56A}" type="presParOf" srcId="{602705EF-C939-FE4C-B628-9D50F414FBBC}" destId="{84E5E55B-7F5F-5E4A-9DA7-C64F4553057F}" srcOrd="0" destOrd="0" presId="urn:microsoft.com/office/officeart/2008/layout/BendingPictureCaptionList"/>
    <dgm:cxn modelId="{BC6FE487-87A0-A14A-9311-6953C4887112}" type="presParOf" srcId="{602705EF-C939-FE4C-B628-9D50F414FBBC}" destId="{4C28E3BD-F4A0-F34C-8106-F7663B301B7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FB2EB-E7A4-EE4C-93C6-C4BF558FDC9C}">
      <dsp:nvSpPr>
        <dsp:cNvPr id="0" name=""/>
        <dsp:cNvSpPr/>
      </dsp:nvSpPr>
      <dsp:spPr>
        <a:xfrm>
          <a:off x="970" y="510073"/>
          <a:ext cx="3783379" cy="30267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FA1161-AB6D-234D-AF46-C36F8857275A}">
      <dsp:nvSpPr>
        <dsp:cNvPr id="0" name=""/>
        <dsp:cNvSpPr/>
      </dsp:nvSpPr>
      <dsp:spPr>
        <a:xfrm>
          <a:off x="341474" y="3234106"/>
          <a:ext cx="3367207" cy="105934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Barkredit</a:t>
          </a:r>
          <a:r>
            <a:rPr lang="en-US" sz="2100" kern="1200" dirty="0" smtClean="0"/>
            <a:t> KKG 9</a:t>
          </a:r>
          <a:endParaRPr lang="en-US" sz="2100" kern="1200" dirty="0"/>
        </a:p>
      </dsp:txBody>
      <dsp:txXfrm>
        <a:off x="341474" y="3234106"/>
        <a:ext cx="3367207" cy="1059346"/>
      </dsp:txXfrm>
    </dsp:sp>
    <dsp:sp modelId="{84E5E55B-7F5F-5E4A-9DA7-C64F4553057F}">
      <dsp:nvSpPr>
        <dsp:cNvPr id="0" name=""/>
        <dsp:cNvSpPr/>
      </dsp:nvSpPr>
      <dsp:spPr>
        <a:xfrm>
          <a:off x="4162687" y="510073"/>
          <a:ext cx="3783379" cy="302670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E3BD-F4A0-F34C-8106-F7663B301B7A}">
      <dsp:nvSpPr>
        <dsp:cNvPr id="0" name=""/>
        <dsp:cNvSpPr/>
      </dsp:nvSpPr>
      <dsp:spPr>
        <a:xfrm>
          <a:off x="4503191" y="3234106"/>
          <a:ext cx="3367207" cy="105934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Kredit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zum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Erwerb</a:t>
          </a:r>
          <a:r>
            <a:rPr lang="en-US" sz="2100" kern="1200" dirty="0" smtClean="0"/>
            <a:t> von </a:t>
          </a:r>
          <a:r>
            <a:rPr lang="en-US" sz="2100" kern="1200" dirty="0" err="1" smtClean="0"/>
            <a:t>Waren</a:t>
          </a:r>
          <a:r>
            <a:rPr lang="en-US" sz="2100" kern="1200" dirty="0" smtClean="0"/>
            <a:t> und </a:t>
          </a:r>
          <a:r>
            <a:rPr lang="en-US" sz="2100" kern="1200" dirty="0" err="1" smtClean="0"/>
            <a:t>Dienstleistungen</a:t>
          </a:r>
          <a:r>
            <a:rPr lang="en-US" sz="2100" kern="1200" dirty="0" smtClean="0"/>
            <a:t> KKG 9/10</a:t>
          </a:r>
          <a:endParaRPr lang="en-US" sz="2100" kern="1200" dirty="0"/>
        </a:p>
      </dsp:txBody>
      <dsp:txXfrm>
        <a:off x="4503191" y="3234106"/>
        <a:ext cx="3367207" cy="1059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FB2EB-E7A4-EE4C-93C6-C4BF558FDC9C}">
      <dsp:nvSpPr>
        <dsp:cNvPr id="0" name=""/>
        <dsp:cNvSpPr/>
      </dsp:nvSpPr>
      <dsp:spPr>
        <a:xfrm>
          <a:off x="897" y="810487"/>
          <a:ext cx="3499302" cy="27994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FA1161-AB6D-234D-AF46-C36F8857275A}">
      <dsp:nvSpPr>
        <dsp:cNvPr id="0" name=""/>
        <dsp:cNvSpPr/>
      </dsp:nvSpPr>
      <dsp:spPr>
        <a:xfrm>
          <a:off x="315834" y="3329985"/>
          <a:ext cx="3114379" cy="97980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Leasingvertrag</a:t>
          </a:r>
          <a:r>
            <a:rPr lang="en-US" sz="1900" kern="1200" dirty="0" smtClean="0"/>
            <a:t> KKG 11</a:t>
          </a:r>
          <a:endParaRPr lang="en-US" sz="1900" kern="1200" dirty="0"/>
        </a:p>
      </dsp:txBody>
      <dsp:txXfrm>
        <a:off x="315834" y="3329985"/>
        <a:ext cx="3114379" cy="979804"/>
      </dsp:txXfrm>
    </dsp:sp>
    <dsp:sp modelId="{84E5E55B-7F5F-5E4A-9DA7-C64F4553057F}">
      <dsp:nvSpPr>
        <dsp:cNvPr id="0" name=""/>
        <dsp:cNvSpPr/>
      </dsp:nvSpPr>
      <dsp:spPr>
        <a:xfrm>
          <a:off x="3850130" y="810487"/>
          <a:ext cx="3499302" cy="279944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E3BD-F4A0-F34C-8106-F7663B301B7A}">
      <dsp:nvSpPr>
        <dsp:cNvPr id="0" name=""/>
        <dsp:cNvSpPr/>
      </dsp:nvSpPr>
      <dsp:spPr>
        <a:xfrm>
          <a:off x="4111001" y="3357008"/>
          <a:ext cx="3114379" cy="97980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264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Überziehungskredit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Kredit</a:t>
          </a:r>
          <a:r>
            <a:rPr lang="en-US" sz="1900" kern="1200" dirty="0" smtClean="0"/>
            <a:t>- und </a:t>
          </a:r>
          <a:r>
            <a:rPr lang="en-US" sz="1900" kern="1200" dirty="0" err="1" smtClean="0"/>
            <a:t>Kundenkartenkontro</a:t>
          </a:r>
          <a:endParaRPr lang="en-US" sz="1900" kern="1200" dirty="0"/>
        </a:p>
      </dsp:txBody>
      <dsp:txXfrm>
        <a:off x="4111001" y="3357008"/>
        <a:ext cx="3114379" cy="97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 11 March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 11 March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ko-info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Das </a:t>
            </a:r>
            <a:r>
              <a:rPr lang="en-US" sz="4800" dirty="0" err="1" smtClean="0"/>
              <a:t>Konsumkreditgesetz</a:t>
            </a:r>
            <a:r>
              <a:rPr lang="en-US" sz="4800" dirty="0" smtClean="0"/>
              <a:t> (KKG)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Zusatzaufgabe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Lösung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75008"/>
              </p:ext>
            </p:extLst>
          </p:nvPr>
        </p:nvGraphicFramePr>
        <p:xfrm>
          <a:off x="331523" y="1741752"/>
          <a:ext cx="8456882" cy="4531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456882"/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 noProof="0" dirty="0" smtClean="0"/>
                        <a:t>Fragen &amp; Antworten</a:t>
                      </a:r>
                      <a:endParaRPr lang="de-CH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noProof="0" dirty="0" smtClean="0"/>
                        <a:t>a) Wofür</a:t>
                      </a:r>
                      <a:r>
                        <a:rPr lang="de-CH" sz="1600" baseline="0" noProof="0" dirty="0" smtClean="0"/>
                        <a:t> steht IKO? </a:t>
                      </a:r>
                      <a:r>
                        <a:rPr lang="de-CH" sz="1600" noProof="0" dirty="0" smtClean="0"/>
                        <a:t>Informationsstelle für Konsumkredit</a:t>
                      </a:r>
                      <a:endParaRPr lang="de-CH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noProof="0" smtClean="0"/>
                        <a:t>b) Welche Rechtsform hat</a:t>
                      </a:r>
                      <a:r>
                        <a:rPr lang="de-CH" sz="1600" baseline="0" noProof="0" smtClean="0"/>
                        <a:t> die IKO? Verein</a:t>
                      </a:r>
                      <a:endParaRPr lang="de-CH" sz="16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noProof="0" dirty="0" smtClean="0"/>
                        <a:t>c) Wann würde die IKO gegründet? 30.</a:t>
                      </a:r>
                      <a:r>
                        <a:rPr lang="de-CH" sz="1600" baseline="0" noProof="0" dirty="0" smtClean="0"/>
                        <a:t> Mai 2002</a:t>
                      </a:r>
                      <a:endParaRPr lang="de-CH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noProof="0" dirty="0" smtClean="0"/>
                        <a:t>d) </a:t>
                      </a:r>
                      <a:r>
                        <a:rPr lang="en-US" sz="1600" dirty="0" err="1" smtClean="0"/>
                        <a:t>Warum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ist</a:t>
                      </a:r>
                      <a:r>
                        <a:rPr lang="en-US" sz="1600" dirty="0" smtClean="0"/>
                        <a:t> der Link </a:t>
                      </a:r>
                      <a:r>
                        <a:rPr lang="de-CH" sz="1600" i="1" noProof="0" dirty="0" err="1" smtClean="0"/>
                        <a:t>money-info.ch</a:t>
                      </a:r>
                      <a:r>
                        <a:rPr lang="de-CH" sz="1600" i="1" noProof="0" dirty="0" smtClean="0"/>
                        <a:t> </a:t>
                      </a:r>
                      <a:r>
                        <a:rPr lang="en-US" sz="1600" i="0" noProof="0" dirty="0" err="1" smtClean="0"/>
                        <a:t>i</a:t>
                      </a:r>
                      <a:r>
                        <a:rPr lang="en-US" sz="1600" dirty="0" err="1" smtClean="0"/>
                        <a:t>nformativ</a:t>
                      </a:r>
                      <a:r>
                        <a:rPr lang="en-US" sz="1600" dirty="0" smtClean="0"/>
                        <a:t> und </a:t>
                      </a:r>
                      <a:r>
                        <a:rPr lang="en-US" sz="1600" dirty="0" err="1" smtClean="0"/>
                        <a:t>lehrreic</a:t>
                      </a:r>
                      <a:r>
                        <a:rPr lang="en-US" sz="1600" baseline="0" dirty="0" err="1" smtClean="0"/>
                        <a:t>h</a:t>
                      </a:r>
                      <a:r>
                        <a:rPr lang="en-US" sz="1600" baseline="0" dirty="0" smtClean="0"/>
                        <a:t> und </a:t>
                      </a:r>
                      <a:r>
                        <a:rPr lang="en-US" sz="1600" baseline="0" dirty="0" err="1" smtClean="0"/>
                        <a:t>für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wer</a:t>
                      </a:r>
                      <a:r>
                        <a:rPr lang="en-US" sz="160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/>
                        <a:t>Wegweiser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zur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finanziellen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Allgemeinbildung</a:t>
                      </a:r>
                      <a:r>
                        <a:rPr lang="en-US" sz="1600" noProof="0" dirty="0" smtClean="0"/>
                        <a:t>, </a:t>
                      </a:r>
                      <a:r>
                        <a:rPr lang="en-US" sz="1600" noProof="0" dirty="0" err="1" smtClean="0"/>
                        <a:t>Förderung</a:t>
                      </a:r>
                      <a:r>
                        <a:rPr lang="en-US" sz="1600" noProof="0" dirty="0" smtClean="0"/>
                        <a:t> des </a:t>
                      </a:r>
                      <a:r>
                        <a:rPr lang="en-US" sz="1600" noProof="0" dirty="0" err="1" smtClean="0"/>
                        <a:t>verantwortungsvollen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Umgangs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mit</a:t>
                      </a:r>
                      <a:r>
                        <a:rPr lang="en-US" sz="1600" noProof="0" dirty="0" smtClean="0"/>
                        <a:t> Geld und </a:t>
                      </a:r>
                      <a:r>
                        <a:rPr lang="en-US" sz="1600" noProof="0" dirty="0" err="1" smtClean="0"/>
                        <a:t>zur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Vermeidung</a:t>
                      </a:r>
                      <a:r>
                        <a:rPr lang="en-US" sz="1600" noProof="0" dirty="0" smtClean="0"/>
                        <a:t> von </a:t>
                      </a:r>
                      <a:r>
                        <a:rPr lang="en-US" sz="1600" noProof="0" dirty="0" err="1" smtClean="0"/>
                        <a:t>Schulden</a:t>
                      </a:r>
                      <a:r>
                        <a:rPr lang="en-US" sz="1600" noProof="0" dirty="0" smtClean="0"/>
                        <a:t>. </a:t>
                      </a:r>
                      <a:r>
                        <a:rPr lang="en-US" sz="1600" noProof="0" dirty="0" err="1" smtClean="0"/>
                        <a:t>Für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de-CH" sz="1600" noProof="0" dirty="0" smtClean="0"/>
                        <a:t>Kreditnehmer.</a:t>
                      </a:r>
                      <a:endParaRPr lang="de-CH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noProof="0" dirty="0" err="1" smtClean="0"/>
                        <a:t>e</a:t>
                      </a:r>
                      <a:r>
                        <a:rPr lang="de-CH" sz="1600" noProof="0" dirty="0" smtClean="0"/>
                        <a:t>) Wer sind die Mitglieder</a:t>
                      </a:r>
                      <a:r>
                        <a:rPr lang="de-CH" sz="1600" baseline="0" noProof="0" dirty="0" smtClean="0"/>
                        <a:t> der IKO? </a:t>
                      </a:r>
                      <a:r>
                        <a:rPr lang="de-CH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Unternehmen, welche gewerbsmässig an Privatpersonen </a:t>
                      </a:r>
                      <a:r>
                        <a:rPr lang="de-CH" sz="16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Kreditverkäuft</a:t>
                      </a:r>
                      <a:r>
                        <a:rPr lang="de-CH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finanzieren, Kredite in irgendeiner Form gewähren, Miet- und Leasingverträge über bewegliche Güter abschliessen bzw. bevorschussen oder Kreditkarten herausgeben die dem KKG unterstellt sind.</a:t>
                      </a:r>
                      <a:endParaRPr lang="de-CH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noProof="0" dirty="0" smtClean="0"/>
                        <a:t>f)</a:t>
                      </a:r>
                      <a:r>
                        <a:rPr lang="de-CH" sz="1600" baseline="0" noProof="0" dirty="0" smtClean="0"/>
                        <a:t> </a:t>
                      </a:r>
                      <a:r>
                        <a:rPr lang="en-US" sz="1600" baseline="0" dirty="0" smtClean="0"/>
                        <a:t>In </a:t>
                      </a:r>
                      <a:r>
                        <a:rPr lang="en-US" sz="1600" baseline="0" dirty="0" err="1" smtClean="0"/>
                        <a:t>welchen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Artikeln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findest</a:t>
                      </a:r>
                      <a:r>
                        <a:rPr lang="en-US" sz="1600" baseline="0" dirty="0" smtClean="0"/>
                        <a:t> du die </a:t>
                      </a:r>
                      <a:r>
                        <a:rPr lang="en-US" sz="1600" baseline="0" dirty="0" err="1" smtClean="0"/>
                        <a:t>Meldepflicht</a:t>
                      </a:r>
                      <a:r>
                        <a:rPr lang="en-US" sz="1600" baseline="0" dirty="0" smtClean="0"/>
                        <a:t> der </a:t>
                      </a:r>
                      <a:r>
                        <a:rPr lang="en-US" sz="1600" baseline="0" dirty="0" err="1" smtClean="0"/>
                        <a:t>gewährten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Kredite</a:t>
                      </a:r>
                      <a:r>
                        <a:rPr lang="en-US" sz="1600" baseline="0" dirty="0" smtClean="0"/>
                        <a:t> an die IKO?</a:t>
                      </a:r>
                      <a:endParaRPr lang="en-US" sz="1600" dirty="0" smtClean="0"/>
                    </a:p>
                    <a:p>
                      <a:r>
                        <a:rPr lang="de-CH" sz="1600" baseline="0" noProof="0" dirty="0" smtClean="0"/>
                        <a:t>? Artikel 25, 26, 27.</a:t>
                      </a:r>
                      <a:endParaRPr lang="de-CH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noProof="0" dirty="0" err="1" smtClean="0"/>
                        <a:t>g</a:t>
                      </a:r>
                      <a:r>
                        <a:rPr lang="de-CH" sz="1600" noProof="0" dirty="0" smtClean="0"/>
                        <a:t>)</a:t>
                      </a:r>
                      <a:r>
                        <a:rPr lang="de-CH" sz="1600" baseline="0" noProof="0" dirty="0" smtClean="0"/>
                        <a:t> Was ist der Vorteil der IKO für Kreditgeber? Daten für die Prüfung der Kreditfähigkeit. Artikel 28.</a:t>
                      </a:r>
                      <a:endParaRPr lang="de-CH" sz="16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17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Lernziele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beschreiben</a:t>
            </a:r>
            <a:r>
              <a:rPr lang="en-US" dirty="0" smtClean="0"/>
              <a:t> das </a:t>
            </a:r>
            <a:r>
              <a:rPr lang="en-US" dirty="0" err="1"/>
              <a:t>Konsumkreditgesetz</a:t>
            </a:r>
            <a:r>
              <a:rPr lang="en-US" dirty="0"/>
              <a:t> (KKG</a:t>
            </a:r>
            <a:r>
              <a:rPr lang="en-US" dirty="0" smtClean="0"/>
              <a:t>).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nennen</a:t>
            </a:r>
            <a:r>
              <a:rPr lang="en-US" dirty="0" smtClean="0"/>
              <a:t> die </a:t>
            </a:r>
            <a:r>
              <a:rPr lang="en-US" dirty="0" err="1"/>
              <a:t>wichtigsten</a:t>
            </a:r>
            <a:r>
              <a:rPr lang="en-US" dirty="0"/>
              <a:t> KKG </a:t>
            </a:r>
            <a:r>
              <a:rPr lang="en-US" dirty="0" err="1" smtClean="0"/>
              <a:t>Schutzbestimmungen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die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/>
              <a:t>Arten</a:t>
            </a:r>
            <a:r>
              <a:rPr lang="en-US" dirty="0"/>
              <a:t> der </a:t>
            </a:r>
            <a:r>
              <a:rPr lang="en-US" dirty="0" err="1"/>
              <a:t>wichtigsten</a:t>
            </a:r>
            <a:r>
              <a:rPr lang="en-US" dirty="0"/>
              <a:t> </a:t>
            </a:r>
            <a:r>
              <a:rPr lang="en-US" dirty="0" err="1"/>
              <a:t>Konsumkreditverträge</a:t>
            </a:r>
            <a:r>
              <a:rPr lang="en-US" dirty="0"/>
              <a:t> </a:t>
            </a:r>
            <a:r>
              <a:rPr lang="en-US" dirty="0" err="1" smtClean="0"/>
              <a:t>unterscheiden</a:t>
            </a:r>
            <a:r>
              <a:rPr lang="en-US" dirty="0" smtClean="0"/>
              <a:t> und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/>
              <a:t>Gesetz</a:t>
            </a:r>
            <a:r>
              <a:rPr lang="en-US" dirty="0"/>
              <a:t> </a:t>
            </a:r>
            <a:r>
              <a:rPr lang="en-US" dirty="0" err="1"/>
              <a:t>nachschlagen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und </a:t>
            </a:r>
            <a:r>
              <a:rPr lang="en-US" dirty="0" err="1" smtClean="0"/>
              <a:t>Ziel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Konsumkreditgesetz</a:t>
            </a:r>
            <a:r>
              <a:rPr lang="en-US" dirty="0"/>
              <a:t> (KKG): </a:t>
            </a:r>
            <a:r>
              <a:rPr lang="en-US" dirty="0" err="1" smtClean="0"/>
              <a:t>Vorschriften</a:t>
            </a:r>
            <a:r>
              <a:rPr lang="en-US" dirty="0" smtClean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Kreditverträge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Schutz</a:t>
            </a:r>
            <a:r>
              <a:rPr lang="en-US" dirty="0"/>
              <a:t> des </a:t>
            </a:r>
            <a:r>
              <a:rPr lang="en-US" dirty="0" err="1"/>
              <a:t>privaten</a:t>
            </a:r>
            <a:r>
              <a:rPr lang="en-US" dirty="0"/>
              <a:t> </a:t>
            </a:r>
            <a:r>
              <a:rPr lang="en-US" dirty="0" err="1"/>
              <a:t>Konsumenten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Schutz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Überschuldung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Kreditverträge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Rechtsgeschäfte</a:t>
            </a:r>
            <a:r>
              <a:rPr lang="en-US" dirty="0"/>
              <a:t>, die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ähnliche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gleiche</a:t>
            </a:r>
            <a:r>
              <a:rPr lang="en-US" dirty="0"/>
              <a:t> </a:t>
            </a:r>
            <a:r>
              <a:rPr lang="en-US" dirty="0" err="1"/>
              <a:t>Wirkung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/>
              <a:t>Zahlungsaufschub</a:t>
            </a:r>
            <a:r>
              <a:rPr lang="en-US" b="1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/>
              <a:t>Darlehen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Zahlungsart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Barkauf</a:t>
            </a:r>
            <a:endParaRPr lang="en-US" dirty="0" smtClean="0"/>
          </a:p>
          <a:p>
            <a:pPr lvl="1"/>
            <a:r>
              <a:rPr lang="en-US" dirty="0" err="1" smtClean="0"/>
              <a:t>Kreditkauf</a:t>
            </a:r>
            <a:r>
              <a:rPr lang="en-US" dirty="0" smtClean="0"/>
              <a:t> (</a:t>
            </a:r>
            <a:r>
              <a:rPr lang="en-US" dirty="0" err="1" smtClean="0"/>
              <a:t>Gewöhnlicher</a:t>
            </a:r>
            <a:r>
              <a:rPr lang="en-US" dirty="0" smtClean="0"/>
              <a:t> </a:t>
            </a:r>
            <a:r>
              <a:rPr lang="en-US" dirty="0" err="1" smtClean="0"/>
              <a:t>Kreditkauf</a:t>
            </a:r>
            <a:r>
              <a:rPr lang="en-US" dirty="0" smtClean="0"/>
              <a:t> und </a:t>
            </a:r>
            <a:r>
              <a:rPr lang="en-US" dirty="0" err="1" smtClean="0"/>
              <a:t>Konsumkreditvertrag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5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k19918bo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260" y="3364992"/>
            <a:ext cx="3657600" cy="311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Schutz</a:t>
            </a:r>
            <a:r>
              <a:rPr lang="en-US" dirty="0" smtClean="0"/>
              <a:t> des </a:t>
            </a:r>
            <a:r>
              <a:rPr lang="en-US" dirty="0" err="1" smtClean="0"/>
              <a:t>Kreditnehmers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Meldung</a:t>
            </a:r>
            <a:r>
              <a:rPr lang="en-US" dirty="0" smtClean="0"/>
              <a:t> (KKG 25) der </a:t>
            </a:r>
            <a:r>
              <a:rPr lang="en-US" dirty="0" err="1" smtClean="0"/>
              <a:t>gewährten</a:t>
            </a:r>
            <a:r>
              <a:rPr lang="en-US" dirty="0" smtClean="0"/>
              <a:t> </a:t>
            </a:r>
            <a:r>
              <a:rPr lang="en-US" dirty="0" err="1" smtClean="0"/>
              <a:t>Kredite</a:t>
            </a:r>
            <a:r>
              <a:rPr lang="en-US" dirty="0" smtClean="0"/>
              <a:t> an die </a:t>
            </a:r>
            <a:r>
              <a:rPr lang="en-US" dirty="0" err="1" smtClean="0"/>
              <a:t>Informationsstelle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Konsumkredit</a:t>
            </a:r>
            <a:r>
              <a:rPr lang="en-US" dirty="0" smtClean="0"/>
              <a:t> (IKO</a:t>
            </a:r>
            <a:r>
              <a:rPr lang="en-US" i="1" dirty="0" smtClean="0"/>
              <a:t>, www.iko-info.ch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Kreditfähigkeitsprüfung</a:t>
            </a:r>
            <a:r>
              <a:rPr lang="en-US" dirty="0" smtClean="0"/>
              <a:t> (KKG 22-32)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Vertragliche</a:t>
            </a:r>
            <a:r>
              <a:rPr lang="en-US" dirty="0" smtClean="0"/>
              <a:t> </a:t>
            </a:r>
            <a:r>
              <a:rPr lang="en-US" dirty="0" err="1" smtClean="0"/>
              <a:t>Vorschriften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b="1" dirty="0" smtClean="0"/>
              <a:t>Form und </a:t>
            </a:r>
            <a:r>
              <a:rPr lang="en-US" b="1" dirty="0" err="1" smtClean="0"/>
              <a:t>Inhalt</a:t>
            </a:r>
            <a:r>
              <a:rPr lang="en-US" b="1" dirty="0" smtClean="0"/>
              <a:t> des </a:t>
            </a:r>
            <a:r>
              <a:rPr lang="en-US" b="1" dirty="0" err="1" smtClean="0"/>
              <a:t>Konsumkreditvertrages</a:t>
            </a:r>
            <a:r>
              <a:rPr lang="en-US" b="1" dirty="0" smtClean="0"/>
              <a:t> </a:t>
            </a:r>
          </a:p>
          <a:p>
            <a:pPr lvl="1"/>
            <a:r>
              <a:rPr lang="en-US" dirty="0" err="1" smtClean="0"/>
              <a:t>Schriftlichkeit</a:t>
            </a:r>
            <a:r>
              <a:rPr lang="en-US" dirty="0" smtClean="0"/>
              <a:t> (KKG 9)</a:t>
            </a:r>
          </a:p>
          <a:p>
            <a:pPr lvl="1"/>
            <a:r>
              <a:rPr lang="en-US" dirty="0" err="1" smtClean="0"/>
              <a:t>Widerrufsrecht</a:t>
            </a:r>
            <a:r>
              <a:rPr lang="en-US" dirty="0" smtClean="0"/>
              <a:t> (KKG 16)</a:t>
            </a:r>
          </a:p>
          <a:p>
            <a:pPr lvl="1"/>
            <a:r>
              <a:rPr lang="en-US" dirty="0" err="1" smtClean="0"/>
              <a:t>Maximalzinssatz</a:t>
            </a:r>
            <a:r>
              <a:rPr lang="en-US" dirty="0" smtClean="0"/>
              <a:t> von 15% (KKG 14)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665109"/>
              </p:ext>
            </p:extLst>
          </p:nvPr>
        </p:nvGraphicFramePr>
        <p:xfrm>
          <a:off x="362619" y="749071"/>
          <a:ext cx="7947037" cy="4803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62618" y="236883"/>
            <a:ext cx="5834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Arten</a:t>
            </a:r>
            <a:endParaRPr lang="de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582" y="5425593"/>
            <a:ext cx="823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Konsumkrediten</a:t>
            </a:r>
            <a:endParaRPr lang="de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19" y="6475928"/>
            <a:ext cx="5190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</a:t>
            </a:r>
            <a:r>
              <a:rPr lang="en-US" sz="1100" dirty="0" err="1" smtClean="0"/>
              <a:t>Quelle</a:t>
            </a:r>
            <a:r>
              <a:rPr lang="en-US" sz="1100" dirty="0" smtClean="0"/>
              <a:t> TV: </a:t>
            </a:r>
            <a:r>
              <a:rPr lang="en-US" sz="1100" dirty="0"/>
              <a:t>http://</a:t>
            </a:r>
            <a:r>
              <a:rPr lang="en-US" sz="1100" dirty="0" err="1"/>
              <a:t>pixabay.com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32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600994"/>
              </p:ext>
            </p:extLst>
          </p:nvPr>
        </p:nvGraphicFramePr>
        <p:xfrm>
          <a:off x="1337653" y="851129"/>
          <a:ext cx="7350330" cy="512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2619" y="6475928"/>
            <a:ext cx="5190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Quelle</a:t>
            </a:r>
            <a:r>
              <a:rPr lang="en-US" sz="1100" dirty="0" smtClean="0"/>
              <a:t> Auto &amp; </a:t>
            </a:r>
            <a:r>
              <a:rPr lang="en-US" sz="1100" dirty="0" err="1" smtClean="0"/>
              <a:t>Kreditkarte</a:t>
            </a:r>
            <a:r>
              <a:rPr lang="en-US" sz="1100" dirty="0" smtClean="0"/>
              <a:t>: </a:t>
            </a:r>
            <a:r>
              <a:rPr lang="en-US" sz="1100" dirty="0"/>
              <a:t>http://</a:t>
            </a:r>
            <a:r>
              <a:rPr lang="en-US" sz="1100" dirty="0" err="1"/>
              <a:t>pixabay.com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62618" y="245350"/>
            <a:ext cx="58349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Die 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Arten</a:t>
            </a:r>
            <a:endParaRPr lang="de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582" y="5425593"/>
            <a:ext cx="823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Konsumkrediten</a:t>
            </a:r>
            <a:endParaRPr lang="de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55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Auftrag</a:t>
            </a:r>
            <a:r>
              <a:rPr lang="en-US" dirty="0" smtClean="0"/>
              <a:t> 1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520147"/>
              </p:ext>
            </p:extLst>
          </p:nvPr>
        </p:nvGraphicFramePr>
        <p:xfrm>
          <a:off x="457200" y="2762060"/>
          <a:ext cx="8229600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Fragen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Antworten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noProof="0" dirty="0" smtClean="0"/>
                        <a:t>a)</a:t>
                      </a:r>
                      <a:r>
                        <a:rPr lang="de-DE" sz="1800" baseline="0" noProof="0" dirty="0" smtClean="0"/>
                        <a:t> Worin unterscheidet sich der Barkauf vom Kreditkauf?</a:t>
                      </a:r>
                      <a:endParaRPr lang="de-D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noProof="0" smtClean="0"/>
                        <a:t>b) Worin unterscheidet sich der gewöhnliche Kreditkauf vom Konsumkreditkauf?</a:t>
                      </a:r>
                      <a:endParaRPr lang="de-DE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noProof="0" dirty="0" smtClean="0"/>
                        <a:t>c) Welche vier gängigen</a:t>
                      </a:r>
                      <a:r>
                        <a:rPr lang="de-DE" sz="1800" baseline="0" noProof="0" dirty="0" smtClean="0"/>
                        <a:t> Konsumkreditverträge werden nach dem Konsumkreditgesetz unterschieden?</a:t>
                      </a:r>
                      <a:endParaRPr lang="de-D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388900"/>
            <a:ext cx="805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eantworten</a:t>
            </a:r>
            <a:r>
              <a:rPr lang="en-US" dirty="0" smtClean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Fragen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bis</a:t>
            </a:r>
            <a:r>
              <a:rPr lang="en-US" dirty="0" smtClean="0"/>
              <a:t> f (2 </a:t>
            </a:r>
            <a:r>
              <a:rPr lang="en-US" dirty="0" err="1" smtClean="0"/>
              <a:t>Folien</a:t>
            </a:r>
            <a:r>
              <a:rPr lang="en-US" dirty="0" smtClean="0"/>
              <a:t>) von </a:t>
            </a:r>
            <a:r>
              <a:rPr lang="en-US" dirty="0" err="1" smtClean="0"/>
              <a:t>Aufgabe</a:t>
            </a:r>
            <a:r>
              <a:rPr lang="en-US" dirty="0" smtClean="0"/>
              <a:t> 14 auf S</a:t>
            </a:r>
            <a:r>
              <a:rPr lang="en-US" dirty="0"/>
              <a:t>. </a:t>
            </a:r>
            <a:r>
              <a:rPr lang="en-US" dirty="0" smtClean="0"/>
              <a:t>128 </a:t>
            </a:r>
            <a:r>
              <a:rPr lang="en-US" dirty="0" err="1"/>
              <a:t>inklusive</a:t>
            </a:r>
            <a:r>
              <a:rPr lang="en-US" dirty="0"/>
              <a:t> </a:t>
            </a:r>
            <a:r>
              <a:rPr lang="en-US" dirty="0" err="1" smtClean="0"/>
              <a:t>Gesetzesartikel</a:t>
            </a:r>
            <a:r>
              <a:rPr lang="en-US" dirty="0" smtClean="0"/>
              <a:t> in der </a:t>
            </a:r>
            <a:r>
              <a:rPr lang="en-US" dirty="0" err="1" smtClean="0"/>
              <a:t>unterstehenden</a:t>
            </a:r>
            <a:r>
              <a:rPr lang="en-US" dirty="0" smtClean="0"/>
              <a:t> </a:t>
            </a:r>
            <a:r>
              <a:rPr lang="en-US" dirty="0" err="1" smtClean="0"/>
              <a:t>Tabelle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Lehrmittel</a:t>
            </a:r>
            <a:r>
              <a:rPr lang="en-US" dirty="0" smtClean="0"/>
              <a:t> “</a:t>
            </a:r>
            <a:r>
              <a:rPr lang="en-US" dirty="0" err="1" smtClean="0"/>
              <a:t>Recht</a:t>
            </a:r>
            <a:r>
              <a:rPr lang="en-US" dirty="0" smtClean="0"/>
              <a:t> </a:t>
            </a:r>
            <a:r>
              <a:rPr lang="en-US" dirty="0" err="1" smtClean="0"/>
              <a:t>Entdecken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Theorie</a:t>
            </a:r>
            <a:r>
              <a:rPr lang="en-US" dirty="0" smtClean="0"/>
              <a:t> auf S</a:t>
            </a:r>
            <a:r>
              <a:rPr lang="en-US" dirty="0"/>
              <a:t>. 116-</a:t>
            </a:r>
            <a:r>
              <a:rPr lang="en-US" dirty="0" smtClean="0"/>
              <a:t>118.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4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Auftrag</a:t>
            </a:r>
            <a:r>
              <a:rPr lang="en-US" dirty="0" smtClean="0"/>
              <a:t> 1: </a:t>
            </a:r>
            <a:r>
              <a:rPr lang="en-US" dirty="0" err="1" smtClean="0"/>
              <a:t>Fragen</a:t>
            </a:r>
            <a:r>
              <a:rPr lang="en-US" dirty="0" smtClean="0"/>
              <a:t> d </a:t>
            </a:r>
            <a:r>
              <a:rPr lang="en-US" dirty="0" err="1" smtClean="0"/>
              <a:t>bis</a:t>
            </a:r>
            <a:r>
              <a:rPr lang="en-US" dirty="0" smtClean="0"/>
              <a:t> 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412528"/>
              </p:ext>
            </p:extLst>
          </p:nvPr>
        </p:nvGraphicFramePr>
        <p:xfrm>
          <a:off x="457200" y="1897420"/>
          <a:ext cx="8229600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Fragen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Antworten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noProof="0" smtClean="0"/>
                        <a:t>d) Welches Ziel verfolgt das Konsumkreditgesetz</a:t>
                      </a:r>
                      <a:r>
                        <a:rPr lang="de-DE" sz="1800" baseline="0" noProof="0" smtClean="0"/>
                        <a:t> (in Kraft seit 1.1. 2003)</a:t>
                      </a:r>
                      <a:endParaRPr lang="de-DE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noProof="0" dirty="0" err="1" smtClean="0"/>
                        <a:t>e</a:t>
                      </a:r>
                      <a:r>
                        <a:rPr lang="de-DE" sz="1800" noProof="0" dirty="0" smtClean="0"/>
                        <a:t>) Welche</a:t>
                      </a:r>
                      <a:r>
                        <a:rPr lang="de-DE" sz="1800" baseline="0" noProof="0" dirty="0" smtClean="0"/>
                        <a:t> Schutzbestimmungen enthält das KKG?</a:t>
                      </a:r>
                      <a:endParaRPr lang="de-D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noProof="0" dirty="0" smtClean="0"/>
                        <a:t>f) Welche Bedingungen muss ein Kreditnehmer erfüllen um die Kreditfähigkeitsprüfung</a:t>
                      </a:r>
                      <a:r>
                        <a:rPr lang="de-DE" sz="1800" baseline="0" noProof="0" dirty="0" smtClean="0"/>
                        <a:t> zu bestehen?</a:t>
                      </a:r>
                      <a:endParaRPr lang="de-DE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2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Zusatzaufgabe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Besuchen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die website </a:t>
            </a:r>
            <a:r>
              <a:rPr lang="en-US" dirty="0" smtClean="0">
                <a:hlinkClick r:id="rId2"/>
              </a:rPr>
              <a:t>www.iko-info.ch</a:t>
            </a:r>
            <a:r>
              <a:rPr lang="en-US" dirty="0" smtClean="0"/>
              <a:t> und </a:t>
            </a:r>
            <a:r>
              <a:rPr lang="en-US" dirty="0" err="1" smtClean="0"/>
              <a:t>beantworten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die </a:t>
            </a:r>
            <a:r>
              <a:rPr lang="en-US" dirty="0" err="1" smtClean="0"/>
              <a:t>Fragen</a:t>
            </a:r>
            <a:r>
              <a:rPr lang="en-US" dirty="0" smtClean="0"/>
              <a:t> in der </a:t>
            </a:r>
            <a:r>
              <a:rPr lang="en-US" dirty="0" err="1" smtClean="0"/>
              <a:t>unterstehenden</a:t>
            </a:r>
            <a:r>
              <a:rPr lang="en-US" dirty="0" smtClean="0"/>
              <a:t> </a:t>
            </a:r>
            <a:r>
              <a:rPr lang="en-US" dirty="0" err="1" smtClean="0"/>
              <a:t>Tabelle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43318"/>
              </p:ext>
            </p:extLst>
          </p:nvPr>
        </p:nvGraphicFramePr>
        <p:xfrm>
          <a:off x="310766" y="2815547"/>
          <a:ext cx="8579233" cy="2966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5792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Fragen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Antworten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a) </a:t>
                      </a:r>
                      <a:r>
                        <a:rPr lang="en-US" dirty="0" err="1" smtClean="0"/>
                        <a:t>Wofür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steht</a:t>
                      </a:r>
                      <a:r>
                        <a:rPr lang="en-US" baseline="0" dirty="0" smtClean="0"/>
                        <a:t> IKO?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b) </a:t>
                      </a:r>
                      <a:r>
                        <a:rPr lang="en-US" dirty="0" err="1" smtClean="0"/>
                        <a:t>Welche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Rechtsform</a:t>
                      </a:r>
                      <a:r>
                        <a:rPr lang="en-US" dirty="0" smtClean="0"/>
                        <a:t> hat</a:t>
                      </a:r>
                      <a:r>
                        <a:rPr lang="en-US" baseline="0" dirty="0" smtClean="0"/>
                        <a:t> die IKO?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c) </a:t>
                      </a:r>
                      <a:r>
                        <a:rPr lang="en-US" dirty="0" err="1" smtClean="0"/>
                        <a:t>Wann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wurde</a:t>
                      </a:r>
                      <a:r>
                        <a:rPr lang="en-US" dirty="0" smtClean="0"/>
                        <a:t> die IKO </a:t>
                      </a:r>
                      <a:r>
                        <a:rPr lang="en-US" dirty="0" err="1" smtClean="0"/>
                        <a:t>gegründet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d) </a:t>
                      </a:r>
                      <a:r>
                        <a:rPr lang="en-US" dirty="0" err="1" smtClean="0"/>
                        <a:t>Warum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ist</a:t>
                      </a:r>
                      <a:r>
                        <a:rPr lang="en-US" dirty="0" smtClean="0"/>
                        <a:t> der Link </a:t>
                      </a:r>
                      <a:r>
                        <a:rPr lang="de-CH" i="1" noProof="0" dirty="0" err="1" smtClean="0"/>
                        <a:t>money-info.ch</a:t>
                      </a:r>
                      <a:r>
                        <a:rPr lang="de-CH" i="1" noProof="0" dirty="0" smtClean="0"/>
                        <a:t> </a:t>
                      </a:r>
                      <a:r>
                        <a:rPr lang="en-US" i="0" noProof="0" dirty="0" err="1" smtClean="0"/>
                        <a:t>i</a:t>
                      </a:r>
                      <a:r>
                        <a:rPr lang="en-US" dirty="0" err="1" smtClean="0"/>
                        <a:t>nformativ</a:t>
                      </a:r>
                      <a:r>
                        <a:rPr lang="en-US" dirty="0" smtClean="0"/>
                        <a:t> und </a:t>
                      </a:r>
                      <a:r>
                        <a:rPr lang="en-US" dirty="0" err="1" smtClean="0"/>
                        <a:t>lehrreic</a:t>
                      </a:r>
                      <a:r>
                        <a:rPr lang="en-US" baseline="0" dirty="0" err="1" smtClean="0"/>
                        <a:t>h</a:t>
                      </a:r>
                      <a:r>
                        <a:rPr lang="en-US" baseline="0" dirty="0" smtClean="0"/>
                        <a:t> und </a:t>
                      </a:r>
                      <a:r>
                        <a:rPr lang="en-US" baseline="0" dirty="0" err="1" smtClean="0"/>
                        <a:t>für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wer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e) </a:t>
                      </a:r>
                      <a:r>
                        <a:rPr lang="en-US" dirty="0" err="1" smtClean="0"/>
                        <a:t>Wer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sind</a:t>
                      </a:r>
                      <a:r>
                        <a:rPr lang="en-US" dirty="0" smtClean="0"/>
                        <a:t> die </a:t>
                      </a:r>
                      <a:r>
                        <a:rPr lang="en-US" dirty="0" err="1" smtClean="0"/>
                        <a:t>Mitglieder</a:t>
                      </a:r>
                      <a:r>
                        <a:rPr lang="en-US" baseline="0" dirty="0" smtClean="0"/>
                        <a:t> der IKO?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f)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welchen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Artikeln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findest</a:t>
                      </a:r>
                      <a:r>
                        <a:rPr lang="en-US" baseline="0" dirty="0" smtClean="0"/>
                        <a:t> du die </a:t>
                      </a:r>
                      <a:r>
                        <a:rPr lang="en-US" baseline="0" dirty="0" err="1" smtClean="0"/>
                        <a:t>Meldepflicht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gewährten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Kredite</a:t>
                      </a:r>
                      <a:r>
                        <a:rPr lang="en-US" baseline="0" dirty="0" smtClean="0"/>
                        <a:t> an die IKO?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g)</a:t>
                      </a:r>
                      <a:r>
                        <a:rPr lang="en-US" baseline="0" dirty="0" smtClean="0"/>
                        <a:t> Was </a:t>
                      </a:r>
                      <a:r>
                        <a:rPr lang="en-US" baseline="0" dirty="0" err="1" smtClean="0"/>
                        <a:t>ist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Vorteil</a:t>
                      </a:r>
                      <a:r>
                        <a:rPr lang="en-US" baseline="0" dirty="0" smtClean="0"/>
                        <a:t> der IKO </a:t>
                      </a:r>
                      <a:r>
                        <a:rPr lang="en-US" baseline="0" dirty="0" err="1" smtClean="0"/>
                        <a:t>für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Kreditgeber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733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475</TotalTime>
  <Words>571</Words>
  <Application>Microsoft Macintosh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Das Konsumkreditgesetz (KKG)</vt:lpstr>
      <vt:lpstr>Lernziele</vt:lpstr>
      <vt:lpstr>Definition und Ziel</vt:lpstr>
      <vt:lpstr>Schutz des Kreditnehmers</vt:lpstr>
      <vt:lpstr>PowerPoint Presentation</vt:lpstr>
      <vt:lpstr>PowerPoint Presentation</vt:lpstr>
      <vt:lpstr>Auftrag 1  </vt:lpstr>
      <vt:lpstr>Auftrag 1: Fragen d bis f</vt:lpstr>
      <vt:lpstr>Zusatzaufgabe</vt:lpstr>
      <vt:lpstr>Zusatzaufgabe - Lösung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Konsumkreditgesetz (KKG)</dc:title>
  <dc:creator>Inske Kuperus</dc:creator>
  <cp:lastModifiedBy>Inske Kuperus</cp:lastModifiedBy>
  <cp:revision>31</cp:revision>
  <dcterms:created xsi:type="dcterms:W3CDTF">2015-02-24T19:16:57Z</dcterms:created>
  <dcterms:modified xsi:type="dcterms:W3CDTF">2015-03-11T21:10:35Z</dcterms:modified>
</cp:coreProperties>
</file>