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14" r:id="rId2"/>
    <p:sldId id="337" r:id="rId3"/>
    <p:sldId id="321" r:id="rId4"/>
    <p:sldId id="322" r:id="rId5"/>
    <p:sldId id="335" r:id="rId6"/>
    <p:sldId id="316" r:id="rId7"/>
    <p:sldId id="323" r:id="rId8"/>
    <p:sldId id="325" r:id="rId9"/>
    <p:sldId id="326" r:id="rId10"/>
    <p:sldId id="324" r:id="rId11"/>
    <p:sldId id="327" r:id="rId12"/>
    <p:sldId id="328" r:id="rId13"/>
    <p:sldId id="330" r:id="rId14"/>
    <p:sldId id="329" r:id="rId15"/>
    <p:sldId id="333" r:id="rId16"/>
    <p:sldId id="334" r:id="rId17"/>
    <p:sldId id="332" r:id="rId18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88" autoAdjust="0"/>
    <p:restoredTop sz="94660"/>
  </p:normalViewPr>
  <p:slideViewPr>
    <p:cSldViewPr>
      <p:cViewPr varScale="1">
        <p:scale>
          <a:sx n="109" d="100"/>
          <a:sy n="109" d="100"/>
        </p:scale>
        <p:origin x="21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742" y="-10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6516-C3FC-4956-B59F-296D3828E169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F8DC8-8097-41E2-9BAA-56FCDA1589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0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EAF01-0B26-4277-B078-57EB463CCA41}" type="datetimeFigureOut">
              <a:rPr lang="en-GB" smtClean="0"/>
              <a:pPr/>
              <a:t>17/12/2018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F0E69-E397-4CC3-B1D8-A79B615E24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1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F8A515-065B-40DE-9B3A-01547F5C2550}" type="datetimeFigureOut">
              <a:rPr lang="en-GB" smtClean="0"/>
              <a:pPr/>
              <a:t>17/12/2018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youtube.com/watch?v=ojgrvPnbPj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ict.leo.org/ende?lp=ende&amp;lang=en&amp;searchLoc=0&amp;searchLocRelinked=1&amp;search=Elektronegativit%C3%A4t&amp;trestr=0x801" TargetMode="External"/><Relationship Id="rId2" Type="http://schemas.openxmlformats.org/officeDocument/2006/relationships/hyperlink" Target="http://dict.leo.org/ende?lp=ende&amp;lang=en&amp;searchLoc=0&amp;searchLocRelinked=1&amp;search=die&amp;trestr=0x80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ict.leo.org/ende?lp=ende&amp;lang=en&amp;searchLoc=0&amp;searchLocRelinked=1&amp;search=Elektronegativit%C3%A4t&amp;trestr=0x801" TargetMode="External"/><Relationship Id="rId2" Type="http://schemas.openxmlformats.org/officeDocument/2006/relationships/hyperlink" Target="http://dict.leo.org/ende?lp=ende&amp;lang=en&amp;searchLoc=0&amp;searchLocRelinked=1&amp;search=die&amp;trestr=0x80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Electronegativity </a:t>
            </a:r>
            <a:r>
              <a:rPr lang="en-GB" dirty="0"/>
              <a:t>and molecule shapes</a:t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WALT: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068960"/>
            <a:ext cx="7498080" cy="3024336"/>
          </a:xfrm>
        </p:spPr>
        <p:txBody>
          <a:bodyPr>
            <a:normAutofit/>
          </a:bodyPr>
          <a:lstStyle/>
          <a:p>
            <a:r>
              <a:rPr lang="en-GB" dirty="0" smtClean="0"/>
              <a:t>State the definition of</a:t>
            </a:r>
            <a:r>
              <a:rPr lang="en-GB" dirty="0" smtClean="0"/>
              <a:t> electronegativity</a:t>
            </a:r>
          </a:p>
          <a:p>
            <a:r>
              <a:rPr lang="de-DE" dirty="0" err="1" smtClean="0"/>
              <a:t>Describe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meant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polar </a:t>
            </a:r>
            <a:r>
              <a:rPr lang="de-DE" dirty="0" err="1" smtClean="0"/>
              <a:t>and</a:t>
            </a:r>
            <a:r>
              <a:rPr lang="de-DE" dirty="0" smtClean="0"/>
              <a:t> non polar </a:t>
            </a:r>
            <a:r>
              <a:rPr lang="de-DE" dirty="0" err="1" smtClean="0"/>
              <a:t>bonds</a:t>
            </a:r>
            <a:r>
              <a:rPr lang="de-DE" dirty="0" smtClean="0"/>
              <a:t>. </a:t>
            </a:r>
            <a:endParaRPr lang="en-GB" dirty="0" smtClean="0"/>
          </a:p>
          <a:p>
            <a:r>
              <a:rPr lang="en-GB" dirty="0" smtClean="0"/>
              <a:t>Explain how the shape of a molecule is affected by electron pairs and polarity</a:t>
            </a:r>
          </a:p>
        </p:txBody>
      </p:sp>
      <p:pic>
        <p:nvPicPr>
          <p:cNvPr id="4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 rot="20791021">
            <a:off x="4516045" y="1019701"/>
            <a:ext cx="3635810" cy="1802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Eg</a:t>
            </a:r>
            <a:r>
              <a:rPr lang="en-GB" dirty="0" smtClean="0"/>
              <a:t>. for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04089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Electronegativity of O is 3.5</a:t>
            </a:r>
          </a:p>
          <a:p>
            <a:r>
              <a:rPr lang="en-GB" dirty="0" smtClean="0"/>
              <a:t>Electronegativity of H is 2.1</a:t>
            </a:r>
          </a:p>
          <a:p>
            <a:r>
              <a:rPr lang="en-GB" dirty="0" smtClean="0"/>
              <a:t>This means the shared electrons are closer to the O atom</a:t>
            </a:r>
          </a:p>
          <a:p>
            <a:r>
              <a:rPr lang="en-GB" dirty="0" smtClean="0"/>
              <a:t>This means the O part of the molecule is more negatively charged, and the hydrogen parts are more positively charged</a:t>
            </a:r>
            <a:endParaRPr lang="en-US" dirty="0"/>
          </a:p>
        </p:txBody>
      </p:sp>
      <p:pic>
        <p:nvPicPr>
          <p:cNvPr id="2050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>
            <a:off x="3131840" y="4488696"/>
            <a:ext cx="4464497" cy="236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6317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314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Draw stick diagrams to show these molecules – include the charges</a:t>
            </a:r>
          </a:p>
          <a:p>
            <a:pPr lvl="1"/>
            <a:r>
              <a:rPr lang="en-GB" dirty="0" smtClean="0"/>
              <a:t>CO</a:t>
            </a:r>
            <a:r>
              <a:rPr lang="en-GB" baseline="-25000" dirty="0" smtClean="0"/>
              <a:t>2 </a:t>
            </a:r>
            <a:r>
              <a:rPr lang="en-GB" dirty="0" smtClean="0"/>
              <a:t>(carbon dioxide)</a:t>
            </a:r>
          </a:p>
          <a:p>
            <a:pPr lvl="1"/>
            <a:r>
              <a:rPr lang="en-GB" dirty="0" smtClean="0"/>
              <a:t>CH</a:t>
            </a:r>
            <a:r>
              <a:rPr lang="en-GB" baseline="-25000" dirty="0" smtClean="0"/>
              <a:t>4 </a:t>
            </a:r>
            <a:r>
              <a:rPr lang="en-GB" dirty="0" smtClean="0"/>
              <a:t>(methane)</a:t>
            </a:r>
            <a:endParaRPr lang="en-GB" dirty="0"/>
          </a:p>
          <a:p>
            <a:pPr lvl="1"/>
            <a:r>
              <a:rPr lang="en-GB" dirty="0" smtClean="0"/>
              <a:t>CCl</a:t>
            </a:r>
            <a:r>
              <a:rPr lang="en-GB" baseline="-25000" dirty="0" smtClean="0"/>
              <a:t>4</a:t>
            </a:r>
            <a:r>
              <a:rPr lang="en-GB" dirty="0" smtClean="0"/>
              <a:t> (carbon tetrachloride)</a:t>
            </a:r>
          </a:p>
          <a:p>
            <a:pPr lvl="1"/>
            <a:r>
              <a:rPr lang="en-GB" dirty="0" smtClean="0"/>
              <a:t>HF (hydrogen fluoride)</a:t>
            </a:r>
          </a:p>
          <a:p>
            <a:pPr lvl="1"/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</a:p>
          <a:p>
            <a:pPr lvl="1"/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6317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03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are they shaped like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baseline="-25000" dirty="0"/>
          </a:p>
          <a:p>
            <a:pPr lvl="1"/>
            <a:r>
              <a:rPr lang="en-GB" dirty="0"/>
              <a:t>CO</a:t>
            </a:r>
            <a:r>
              <a:rPr lang="en-GB" baseline="-25000" dirty="0"/>
              <a:t>2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CH</a:t>
            </a:r>
            <a:r>
              <a:rPr lang="en-GB" baseline="-25000" dirty="0" smtClean="0"/>
              <a:t>4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Carbon </a:t>
            </a:r>
            <a:r>
              <a:rPr lang="en-GB" dirty="0"/>
              <a:t>tetrachloride</a:t>
            </a:r>
            <a:endParaRPr lang="en-GB" baseline="-25000" dirty="0"/>
          </a:p>
          <a:p>
            <a:pPr lvl="1"/>
            <a:endParaRPr lang="en-GB" dirty="0" smtClean="0"/>
          </a:p>
          <a:p>
            <a:endParaRPr lang="en-US" dirty="0"/>
          </a:p>
        </p:txBody>
      </p:sp>
      <p:sp>
        <p:nvSpPr>
          <p:cNvPr id="4" name="AutoShape 2" descr="data:image/jpeg;base64,/9j/4AAQSkZJRgABAQAAAQABAAD/2wCEAAkGBhAGERAQBw8REBIVEhAREBAOEBAQDw0SHxEVFRQQExIYGyYeFxklGhITHzsgJSgpOCwsFR4yQTAqNiYtLDUBCQoKDgwOGg8PGi4iHyQpNS01LCwvLTUsLikwLywtKSksLSwuLCkuKSwvNSksLCwsLCkpLCk1LCwtKjUsKSwpLP/AABEIAN0A5AMBIgACEQEDEQH/xAAcAAEAAgMBAQEAAAAAAAAAAAAABgcEBQgDAgH/xAA8EAACAQMBBQUGAwUJAQAAAAAAAQIDBBEFBiExQWESE1FxgQcUMlKRoSIjchUkU2OxFyUzQkOiwcLhFv/EABsBAQACAwEBAAAAAAAAAAAAAAAEBQECBgMH/8QAJhEBAAICAQQBAwUAAAAAAAAAAAECAxEEEiExQYEFYcEGFCJCUf/aAAwDAQACEQMRAD8AvEAAAAAAAAAAAAAAAAAAAAAAAAAAAAAAAAAAAAAAAAAAAAAAAAAAAAAAAAAAAAAAAAAAAAAAAAAAAAAAAAAAAAAAAAAAAYGt65Q2fpSrajNQgsJc5TlyhCPGUnh7ujfBNleXftIutVl/d8VbU+W6NSs14yk/wryS9WR8/Jx4I3eXnfJWnlaQKxtNYup75XNVv9W76cCQaftLWo496xVjzeFGa8mtz+nqVdfrvGm3Tbcff0jxzKb1PZLgeNpdwvYqdB5X3T8GuTPYuq2i0brO4S4mJjcAANmQAAAAAAAAAAAAAAAAAAAAAAAAAAADB125lZ21zUpfFChWnHzVOTX3QFE7dbVy2ov59iWaFFypUIp/heHidXzk1x+VRPXTJ4wQi2n3bXoiUabc8DmufE37oGaN903078xpLmSWtpM7SKlLgyEWF52MNMln/wBNK5pqnP6nNXx0/l173rtr/fuhdNNT1fDM0m/9wqxy/wAEmozXLpL0f2yTErOrc5T8ixrKq61OnKXFwhJ+sUzo/wBO5rTjtit4jx8pnBtOprL2AB06wAAAAAAAAAAAAAAAAAAAAAAAAAAAPK5t43UJ06vwyjKEvJpp/ZnqAOTtR0+ekVatvcrE6U5U5dXF4z5PCfk0ZGn3nY3Mt/2p+ziWv/vmjRzcRilVpLCdzBLdKP8AMS3dUkuKWaSnCVCTjUTjKLalGScZRfNNPen0ZVZ8PqfCNevpMbK+6m4oX/UgFtqDpfEbjTrupqE40rKE6tSXwwpxcpP0XLryKXLwptPaEW2JMrerK/nCjQ3yqSUI+rxn0WX6Fw0oKklGPBJJeSWEQvYLYqpo7dxq/Z75rFOnFqSoRa3tyW5zfDduS5vLJsXf03h/tqTM+ZSuPi6I3PsABaJIAAAAAAAAAAAAAAAAAAAAAAAAAAAAAGl13Y2x2k36rbQqSxhVFmFVLw7yLUsdMm6A1sQH+xPS85/eMfL37x5Zxn7mNe7PUthq0JaXDsUKmE98pSU1xUpvLeeKy/m8CxzB1rS46zRnSqbsrMZfJNb4y+v2yaxWI8QxERD60y8V5BNPkZhBtk9TlaSlRuvwyg3CSfJp4ZOIvtcDZl+gAAAAAAAAAAAAAAAAAAAAAAAAAAAAAAAAAAAAIXtppzsKkL22W5uMKyXjwjP/AK+kTeaTrNOdFTuKkYRWMynJRivV7jM1h0o0K7v/APCVKpKp0gotya64WTnaw1aWqy7dy20m+7g3lUo8opcE/F8wOjbXUKV9n3SrTqY493OM8fRmQVRpVm40PererGLhNRxGWKseGJLpv/qWLs9qn7XoRqTx2k3CeOHaXNeaw/UDZAAAAAAAAAAAAAAAAAAAAAAAAAAAAAAAAAADD1mw/atvcUM9nvaNWl2vl7UHHP3OWoKpolWdK9i4ThJwqRfGE1xX/vNNPmdYkb2n9n1hta1PUqTVVJJVqMnTq45JtbpL9SeAKa0zVnW7MaKcpSaUYwTlKT8FFb2y6diNNq6bapX0XCpOc6koPGYJ4UU8c8RT9SIaboFPYC6dK2j+GaThWnh1Zx5xlPo8rCwuDxvLJta6uIqUQPYAAAAAAAAAAAAAAAAAAAAAAAAAAAAAAAAAAAABpNrNF/a9B9yvzaeZ0scW+cPVL6pGu2P1n3iKjN7+DJYQPXrR7PXarUVilWbe7hCp/mXr8Xq/ACeAxNNvFdwTR9VdRo0XirWpxfhKpBP6NmJmI8sb0yQfFOrGss05KS8YtNfVH2ZZAAAAAAAAAAAAAAAAAAAAAAAAAAAAAAAADQ7cVre3sq09Un2IpJwklmfe/wCmoR5tvdjwb4LLN8Ub7ZtoZX97C0g/y7dRclylWlFScn5QlBdMy8TzyX6K7a2nUPGjtJc6jFU3UlTpfw6cmu1+uS3y8uHQ2thQS4JfQiulVOBKLCrwOL5+S+S0zaVVmmZnu31knbtSoScH4xeH9uJLNH113DVO8x2n8M1uU+jXJ/1Ndpekwu6PbUt+DXVH2G1neua4rqQ+Py+RwbVv/WfXqY/EtK2yYNW9SnoMPSbz3+lCb4tYl+pPD+6+5mH0HHeMlYvXxMbXNZi0RMAAN2QAAAAAAAAAAAAAAAAAAAAAAAAAAGcy7fZWp3/ecfeJ/Td2f9uDpoov21bPS0+8jd00+7uIxUnyjWjHsuL84Ri+vZl4HhyI3RpfwimmXXAk9jdkCoVu5ZvrHUOpznK4++8IOSiwtP1mdusU5bvA9ne9re2RK21DqZa1DOFHLbaSS3uTbwklzeSkvxpmdIlqStLYup3lvJv+LPH0j/zk35rdndOelW1KlU+NRzUx87faks9G2vQ2R3vFxziw0pPqIXGKvTSIAASHoAAAAAAAAAAAAAAAAAAAAAAAAAAAa/XdDo7RUJ2+ox7UJrlulCXGM4vlJPfk2AA5z2s9md7sxKUoU5XFDe416MXJpfzaay4PrvXXkRSnX7v4WvqdbmFc6LbXj7Vzb0akvmqUqc5fVoi241Z8POcbmvSp19UkqenUalafy0YubXV44Lq8FxbB+z2elONzruHWW+lRi1KFu/nlLhKfluXV4andC3hbLs0IRhHlGEVGK9EehjHxMdJ6td2K4oidgAJb1AAAAAAAAAAAAAAAAA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AGERAQBw8REBIVEhAREBAOEBAQDw0SHxEVFRQQExIYGyYeFxklGhITHzsgJSgpOCwsFR4yQTAqNiYtLDUBCQoKDgwOGg8PGi4iHyQpNS01LCwvLTUsLikwLywtKSksLSwuLCkuKSwvNSksLCwsLCkpLCk1LCwtKjUsKSwpLP/AABEIAN0A5AMBIgACEQEDEQH/xAAcAAEAAgMBAQEAAAAAAAAAAAAABgcEBQgDAgH/xAA8EAACAQMBBQUGAwUJAQAAAAAAAQIDBBEFBiExQWESE1FxgQcUMlKRoSIjchUkU2OxFyUzQkOiwcLhFv/EABsBAQACAwEBAAAAAAAAAAAAAAAEBQECBgMH/8QAJhEBAAICAQQBAwUAAAAAAAAAAAECAxEEEiExQYEFYcEGFCJCUf/aAAwDAQACEQMRAD8AvEAAAAAAAAAAAAAAAAAAAAAAAAAAAAAAAAAAAAAAAAAAAAAAAAAAAAAAAAAAAAAAAAAAAAAAAAAAAAAAAAAAAAAAAAAAAYGt65Q2fpSrajNQgsJc5TlyhCPGUnh7ujfBNleXftIutVl/d8VbU+W6NSs14yk/wryS9WR8/Jx4I3eXnfJWnlaQKxtNYup75XNVv9W76cCQaftLWo496xVjzeFGa8mtz+nqVdfrvGm3Tbcff0jxzKb1PZLgeNpdwvYqdB5X3T8GuTPYuq2i0brO4S4mJjcAANmQAAAAAAAAAAAAAAAAAAAAAAAAAAADB125lZ21zUpfFChWnHzVOTX3QFE7dbVy2ov59iWaFFypUIp/heHidXzk1x+VRPXTJ4wQi2n3bXoiUabc8DmufE37oGaN903078xpLmSWtpM7SKlLgyEWF52MNMln/wBNK5pqnP6nNXx0/l173rtr/fuhdNNT1fDM0m/9wqxy/wAEmozXLpL0f2yTErOrc5T8ixrKq61OnKXFwhJ+sUzo/wBO5rTjtit4jx8pnBtOprL2AB06wAAAAAAAAAAAAAAAAAAAAAAAAAAAPK5t43UJ06vwyjKEvJpp/ZnqAOTtR0+ekVatvcrE6U5U5dXF4z5PCfk0ZGn3nY3Mt/2p+ziWv/vmjRzcRilVpLCdzBLdKP8AMS3dUkuKWaSnCVCTjUTjKLalGScZRfNNPen0ZVZ8PqfCNevpMbK+6m4oX/UgFtqDpfEbjTrupqE40rKE6tSXwwpxcpP0XLryKXLwptPaEW2JMrerK/nCjQ3yqSUI+rxn0WX6Fw0oKklGPBJJeSWEQvYLYqpo7dxq/Z75rFOnFqSoRa3tyW5zfDduS5vLJsXf03h/tqTM+ZSuPi6I3PsABaJIAAAAAAAAAAAAAAAAAAAAAAAAAAAAAGl13Y2x2k36rbQqSxhVFmFVLw7yLUsdMm6A1sQH+xPS85/eMfL37x5Zxn7mNe7PUthq0JaXDsUKmE98pSU1xUpvLeeKy/m8CxzB1rS46zRnSqbsrMZfJNb4y+v2yaxWI8QxERD60y8V5BNPkZhBtk9TlaSlRuvwyg3CSfJp4ZOIvtcDZl+gAAAAAAAAAAAAAAAAAAAAAAAAAAAAAAAAAAAAIXtppzsKkL22W5uMKyXjwjP/AK+kTeaTrNOdFTuKkYRWMynJRivV7jM1h0o0K7v/APCVKpKp0gotya64WTnaw1aWqy7dy20m+7g3lUo8opcE/F8wOjbXUKV9n3SrTqY493OM8fRmQVRpVm40PererGLhNRxGWKseGJLpv/qWLs9qn7XoRqTx2k3CeOHaXNeaw/UDZAAAAAAAAAAAAAAAAAAAAAAAAAAAAAAAAAADD1mw/atvcUM9nvaNWl2vl7UHHP3OWoKpolWdK9i4ThJwqRfGE1xX/vNNPmdYkb2n9n1hta1PUqTVVJJVqMnTq45JtbpL9SeAKa0zVnW7MaKcpSaUYwTlKT8FFb2y6diNNq6bapX0XCpOc6koPGYJ4UU8c8RT9SIaboFPYC6dK2j+GaThWnh1Zx5xlPo8rCwuDxvLJta6uIqUQPYAAAAAAAAAAAAAAAAAAAAAAAAAAAAAAAAAAAABpNrNF/a9B9yvzaeZ0scW+cPVL6pGu2P1n3iKjN7+DJYQPXrR7PXarUVilWbe7hCp/mXr8Xq/ACeAxNNvFdwTR9VdRo0XirWpxfhKpBP6NmJmI8sb0yQfFOrGss05KS8YtNfVH2ZZAAAAAAAAAAAAAAAAAAAAAAAAAAAAAAAADQ7cVre3sq09Un2IpJwklmfe/wCmoR5tvdjwb4LLN8Ub7ZtoZX97C0g/y7dRclylWlFScn5QlBdMy8TzyX6K7a2nUPGjtJc6jFU3UlTpfw6cmu1+uS3y8uHQ2thQS4JfQiulVOBKLCrwOL5+S+S0zaVVmmZnu31knbtSoScH4xeH9uJLNH113DVO8x2n8M1uU+jXJ/1Ndpekwu6PbUt+DXVH2G1neua4rqQ+Py+RwbVv/WfXqY/EtK2yYNW9SnoMPSbz3+lCb4tYl+pPD+6+5mH0HHeMlYvXxMbXNZi0RMAAN2QAAAAAAAAAAAAAAAAAAAAAAAAAAGcy7fZWp3/ecfeJ/Td2f9uDpoov21bPS0+8jd00+7uIxUnyjWjHsuL84Ri+vZl4HhyI3RpfwimmXXAk9jdkCoVu5ZvrHUOpznK4++8IOSiwtP1mdusU5bvA9ne9re2RK21DqZa1DOFHLbaSS3uTbwklzeSkvxpmdIlqStLYup3lvJv+LPH0j/zk35rdndOelW1KlU+NRzUx87faks9G2vQ2R3vFxziw0pPqIXGKvTSIAASHoAAAAAAAAAAAAAAAAAAAAAAAAAAAa/XdDo7RUJ2+ox7UJrlulCXGM4vlJPfk2AA5z2s9md7sxKUoU5XFDe416MXJpfzaay4PrvXXkRSnX7v4WvqdbmFc6LbXj7Vzb0akvmqUqc5fVoi241Z8POcbmvSp19UkqenUalafy0YubXV44Lq8FxbB+z2elONzruHWW+lRi1KFu/nlLhKfluXV4andC3hbLs0IRhHlGEVGK9EehjHxMdJ6td2K4oidgAJb1AAAAAAAAAAAAAAAAA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hAGERAQBw8REBIVEhAREBAOEBAQDw0SHxEVFRQQExIYGyYeFxklGhITHzsgJSgpOCwsFR4yQTAqNiYtLDUBCQoKDgwOGg8PGi4iHyQpNS01LCwvLTUsLikwLywtKSksLSwuLCkuKSwvNSksLCwsLCkpLCk1LCwtKjUsKSwpLP/AABEIAN0A5AMBIgACEQEDEQH/xAAcAAEAAgMBAQEAAAAAAAAAAAAABgcEBQgDAgH/xAA8EAACAQMBBQUGAwUJAQAAAAAAAQIDBBEFBiExQWESE1FxgQcUMlKRoSIjchUkU2OxFyUzQkOiwcLhFv/EABsBAQACAwEBAAAAAAAAAAAAAAAEBQECBgMH/8QAJhEBAAICAQQBAwUAAAAAAAAAAAECAxEEEiExQYEFYcEGFCJCUf/aAAwDAQACEQMRAD8AvEAAAAAAAAAAAAAAAAAAAAAAAAAAAAAAAAAAAAAAAAAAAAAAAAAAAAAAAAAAAAAAAAAAAAAAAAAAAAAAAAAAAAAAAAAAAYGt65Q2fpSrajNQgsJc5TlyhCPGUnh7ujfBNleXftIutVl/d8VbU+W6NSs14yk/wryS9WR8/Jx4I3eXnfJWnlaQKxtNYup75XNVv9W76cCQaftLWo496xVjzeFGa8mtz+nqVdfrvGm3Tbcff0jxzKb1PZLgeNpdwvYqdB5X3T8GuTPYuq2i0brO4S4mJjcAANmQAAAAAAAAAAAAAAAAAAAAAAAAAAADB125lZ21zUpfFChWnHzVOTX3QFE7dbVy2ov59iWaFFypUIp/heHidXzk1x+VRPXTJ4wQi2n3bXoiUabc8DmufE37oGaN903078xpLmSWtpM7SKlLgyEWF52MNMln/wBNK5pqnP6nNXx0/l173rtr/fuhdNNT1fDM0m/9wqxy/wAEmozXLpL0f2yTErOrc5T8ixrKq61OnKXFwhJ+sUzo/wBO5rTjtit4jx8pnBtOprL2AB06wAAAAAAAAAAAAAAAAAAAAAAAAAAAPK5t43UJ06vwyjKEvJpp/ZnqAOTtR0+ekVatvcrE6U5U5dXF4z5PCfk0ZGn3nY3Mt/2p+ziWv/vmjRzcRilVpLCdzBLdKP8AMS3dUkuKWaSnCVCTjUTjKLalGScZRfNNPen0ZVZ8PqfCNevpMbK+6m4oX/UgFtqDpfEbjTrupqE40rKE6tSXwwpxcpP0XLryKXLwptPaEW2JMrerK/nCjQ3yqSUI+rxn0WX6Fw0oKklGPBJJeSWEQvYLYqpo7dxq/Z75rFOnFqSoRa3tyW5zfDduS5vLJsXf03h/tqTM+ZSuPi6I3PsABaJIAAAAAAAAAAAAAAAAAAAAAAAAAAAAAGl13Y2x2k36rbQqSxhVFmFVLw7yLUsdMm6A1sQH+xPS85/eMfL37x5Zxn7mNe7PUthq0JaXDsUKmE98pSU1xUpvLeeKy/m8CxzB1rS46zRnSqbsrMZfJNb4y+v2yaxWI8QxERD60y8V5BNPkZhBtk9TlaSlRuvwyg3CSfJp4ZOIvtcDZl+gAAAAAAAAAAAAAAAAAAAAAAAAAAAAAAAAAAAAIXtppzsKkL22W5uMKyXjwjP/AK+kTeaTrNOdFTuKkYRWMynJRivV7jM1h0o0K7v/APCVKpKp0gotya64WTnaw1aWqy7dy20m+7g3lUo8opcE/F8wOjbXUKV9n3SrTqY493OM8fRmQVRpVm40PererGLhNRxGWKseGJLpv/qWLs9qn7XoRqTx2k3CeOHaXNeaw/UDZAAAAAAAAAAAAAAAAAAAAAAAAAAAAAAAAAADD1mw/atvcUM9nvaNWl2vl7UHHP3OWoKpolWdK9i4ThJwqRfGE1xX/vNNPmdYkb2n9n1hta1PUqTVVJJVqMnTq45JtbpL9SeAKa0zVnW7MaKcpSaUYwTlKT8FFb2y6diNNq6bapX0XCpOc6koPGYJ4UU8c8RT9SIaboFPYC6dK2j+GaThWnh1Zx5xlPo8rCwuDxvLJta6uIqUQPYAAAAAAAAAAAAAAAAAAAAAAAAAAAAAAAAAAAABpNrNF/a9B9yvzaeZ0scW+cPVL6pGu2P1n3iKjN7+DJYQPXrR7PXarUVilWbe7hCp/mXr8Xq/ACeAxNNvFdwTR9VdRo0XirWpxfhKpBP6NmJmI8sb0yQfFOrGss05KS8YtNfVH2ZZAAAAAAAAAAAAAAAAAAAAAAAAAAAAAAAADQ7cVre3sq09Un2IpJwklmfe/wCmoR5tvdjwb4LLN8Ub7ZtoZX97C0g/y7dRclylWlFScn5QlBdMy8TzyX6K7a2nUPGjtJc6jFU3UlTpfw6cmu1+uS3y8uHQ2thQS4JfQiulVOBKLCrwOL5+S+S0zaVVmmZnu31knbtSoScH4xeH9uJLNH113DVO8x2n8M1uU+jXJ/1Ndpekwu6PbUt+DXVH2G1neua4rqQ+Py+RwbVv/WfXqY/EtK2yYNW9SnoMPSbz3+lCb4tYl+pPD+6+5mH0HHeMlYvXxMbXNZi0RMAAN2QAAAAAAAAAAAAAAAAAAAAAAAAAAGcy7fZWp3/ecfeJ/Td2f9uDpoov21bPS0+8jd00+7uIxUnyjWjHsuL84Ri+vZl4HhyI3RpfwimmXXAk9jdkCoVu5ZvrHUOpznK4++8IOSiwtP1mdusU5bvA9ne9re2RK21DqZa1DOFHLbaSS3uTbwklzeSkvxpmdIlqStLYup3lvJv+LPH0j/zk35rdndOelW1KlU+NRzUx87faks9G2vQ2R3vFxziw0pPqIXGKvTSIAASHoAAAAAAAAAAAAAAAAAAAAAAAAAAAa/XdDo7RUJ2+ox7UJrlulCXGM4vlJPfk2AA5z2s9md7sxKUoU5XFDe416MXJpfzaay4PrvXXkRSnX7v4WvqdbmFc6LbXj7Vzb0akvmqUqc5fVoi241Z8POcbmvSp19UkqenUalafy0YubXV44Lq8FxbB+z2elONzruHWW+lRi1KFu/nlLhKfluXV4andC3hbLs0IRhHlGEVGK9EehjHxMdJ6td2K4oidgAJb1AAAAAAAAAAAAAAAAAAAAAAAAAAAAAAAAAAAAAAAAAAAAAAAAAAAAAAAAAAAAAAAAAAAAAAAAAAAAAAAAAAAAAAAAAAB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2" name="Picture 10" descr="http://1.bp.blogspot.com/-uTLKVWqG1gs/UQC1YnTnxMI/AAAAAAAAAcA/R4BguI2OyDw/s1600/Carbon-dioxide-3D-ball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360" y="1600947"/>
            <a:ext cx="2376159" cy="80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upload.wikimedia.org/wikipedia/commons/5/58/Methane-3D-ball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129" y="2495191"/>
            <a:ext cx="1497519" cy="1509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ncolonie.com/lsimages/chemistry/images/CCL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666437"/>
            <a:ext cx="1291984" cy="132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water?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is water shaped like this?</a:t>
            </a:r>
          </a:p>
          <a:p>
            <a:r>
              <a:rPr lang="en-GB" dirty="0" smtClean="0"/>
              <a:t>Are electrons found in pairs or on their own?</a:t>
            </a:r>
          </a:p>
          <a:p>
            <a:r>
              <a:rPr lang="en-GB" dirty="0" smtClean="0"/>
              <a:t>How does this affect where the electrons in the outer shell are found surrounding an atom?</a:t>
            </a:r>
            <a:endParaRPr lang="en-US" dirty="0"/>
          </a:p>
        </p:txBody>
      </p:sp>
      <p:pic>
        <p:nvPicPr>
          <p:cNvPr id="4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>
            <a:off x="2987824" y="4149080"/>
            <a:ext cx="4104457" cy="217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78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Molecule shapes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When the atoms surrounding a central atom are the same, they spread as far as possible because their charges repel</a:t>
            </a:r>
          </a:p>
          <a:p>
            <a:pPr lvl="1"/>
            <a:r>
              <a:rPr lang="en-GB" dirty="0" smtClean="0"/>
              <a:t>As long as there are no </a:t>
            </a:r>
            <a:r>
              <a:rPr lang="en-GB" dirty="0" err="1" smtClean="0"/>
              <a:t>unbonded</a:t>
            </a:r>
            <a:r>
              <a:rPr lang="en-GB" dirty="0" smtClean="0"/>
              <a:t> electron pairs in the outer shell of the central atom</a:t>
            </a:r>
          </a:p>
          <a:p>
            <a:r>
              <a:rPr lang="en-GB" dirty="0" smtClean="0"/>
              <a:t>The electrons in the outer shell move in pairs</a:t>
            </a:r>
          </a:p>
          <a:p>
            <a:r>
              <a:rPr lang="en-GB" dirty="0" smtClean="0"/>
              <a:t>They move as far apart as possible from each other as –</a:t>
            </a:r>
            <a:r>
              <a:rPr lang="en-GB" dirty="0" err="1" smtClean="0"/>
              <a:t>ve</a:t>
            </a:r>
            <a:r>
              <a:rPr lang="en-GB" dirty="0" smtClean="0"/>
              <a:t> charges repel</a:t>
            </a:r>
          </a:p>
          <a:p>
            <a:r>
              <a:rPr lang="en-GB" dirty="0" smtClean="0"/>
              <a:t>In water, the oxygen has 2 </a:t>
            </a:r>
            <a:r>
              <a:rPr lang="en-GB" dirty="0" err="1" smtClean="0"/>
              <a:t>unbonded</a:t>
            </a:r>
            <a:r>
              <a:rPr lang="en-GB" dirty="0" smtClean="0"/>
              <a:t> pairs of electrons in the outer shell</a:t>
            </a:r>
          </a:p>
          <a:p>
            <a:pPr lvl="1"/>
            <a:r>
              <a:rPr lang="en-GB" dirty="0" smtClean="0"/>
              <a:t>These and the pairs involved in bonding move as far apart as possible</a:t>
            </a:r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63975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>
            <a:off x="5220072" y="163976"/>
            <a:ext cx="2505760" cy="132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0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Draw diagrams to show </a:t>
            </a:r>
            <a:r>
              <a:rPr lang="en-US" dirty="0" smtClean="0"/>
              <a:t>the shape of the following molecules, including any </a:t>
            </a:r>
            <a:r>
              <a:rPr lang="en-US" dirty="0" err="1" smtClean="0"/>
              <a:t>unbonded</a:t>
            </a:r>
            <a:r>
              <a:rPr lang="en-US" dirty="0" smtClean="0"/>
              <a:t> electron pairs</a:t>
            </a:r>
          </a:p>
          <a:p>
            <a:pPr lvl="1"/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CO</a:t>
            </a:r>
            <a:r>
              <a:rPr lang="en-GB" baseline="-25000" dirty="0" smtClean="0"/>
              <a:t>2</a:t>
            </a:r>
          </a:p>
          <a:p>
            <a:pPr lvl="1"/>
            <a:endParaRPr lang="en-GB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27962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Draw diagrams to show </a:t>
            </a:r>
            <a:r>
              <a:rPr lang="en-US" dirty="0" smtClean="0"/>
              <a:t>the shape of the following molecules, including </a:t>
            </a:r>
            <a:r>
              <a:rPr lang="en-US" dirty="0" err="1" smtClean="0"/>
              <a:t>unbonded</a:t>
            </a:r>
            <a:r>
              <a:rPr lang="en-US" dirty="0" smtClean="0"/>
              <a:t> electron pairs</a:t>
            </a:r>
          </a:p>
          <a:p>
            <a:pPr lvl="1"/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CO</a:t>
            </a:r>
            <a:r>
              <a:rPr lang="en-GB" baseline="-25000" dirty="0" smtClean="0"/>
              <a:t>2</a:t>
            </a:r>
          </a:p>
          <a:p>
            <a:pPr lvl="1"/>
            <a:endParaRPr lang="en-GB" baseline="-25000" dirty="0" smtClean="0"/>
          </a:p>
          <a:p>
            <a:pPr lvl="1"/>
            <a:endParaRPr lang="en-GB" baseline="-25000" dirty="0"/>
          </a:p>
          <a:p>
            <a:pPr lvl="1"/>
            <a:endParaRPr lang="en-GB" baseline="-25000" dirty="0" smtClean="0"/>
          </a:p>
        </p:txBody>
      </p:sp>
      <p:pic>
        <p:nvPicPr>
          <p:cNvPr id="1028" name="Picture 4" descr="Bent-3D-ball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96952"/>
            <a:ext cx="952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inear-3D-ball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807" y="3989851"/>
            <a:ext cx="9525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81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 electronegativity</a:t>
            </a:r>
          </a:p>
          <a:p>
            <a:r>
              <a:rPr lang="en-GB" dirty="0" smtClean="0"/>
              <a:t>Explain how the shape of a molecule is affected by electronegativity and polarity</a:t>
            </a:r>
          </a:p>
        </p:txBody>
      </p:sp>
    </p:spTree>
    <p:extLst>
      <p:ext uri="{BB962C8B-B14F-4D97-AF65-F5344CB8AC3E}">
        <p14:creationId xmlns:p14="http://schemas.microsoft.com/office/powerpoint/2010/main" val="190415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/>
            </a:r>
            <a:br>
              <a:rPr lang="en-GB" dirty="0" smtClean="0">
                <a:hlinkClick r:id="rId2"/>
              </a:rPr>
            </a:br>
            <a:r>
              <a:rPr lang="en-GB" dirty="0">
                <a:hlinkClick r:id="rId2"/>
              </a:rPr>
              <a:t/>
            </a:r>
            <a:br>
              <a:rPr lang="en-GB" dirty="0">
                <a:hlinkClick r:id="rId2"/>
              </a:rPr>
            </a:br>
            <a:r>
              <a:rPr lang="en-GB" dirty="0" smtClean="0">
                <a:hlinkClick r:id="rId2"/>
              </a:rPr>
              <a:t>https://www.youtube.com/watch?v=ojgrvPnbPj4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Whooops</a:t>
            </a:r>
            <a:r>
              <a:rPr lang="en-GB" dirty="0" smtClean="0"/>
              <a:t>! Spot the mistakes.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337" y="2366606"/>
            <a:ext cx="3571875" cy="18859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6746" y="2977851"/>
            <a:ext cx="4572000" cy="18108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Wot is electronegativity?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GB" sz="13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 most electronegative element?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Discribe</a:t>
            </a: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polar bond.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Discribe</a:t>
            </a: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non-polar bond.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is more electronegative, H or CL?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GB" sz="13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simbols</a:t>
            </a:r>
            <a:r>
              <a:rPr lang="en-GB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show electronegativity?</a:t>
            </a:r>
          </a:p>
        </p:txBody>
      </p:sp>
    </p:spTree>
    <p:extLst>
      <p:ext uri="{BB962C8B-B14F-4D97-AF65-F5344CB8AC3E}">
        <p14:creationId xmlns:p14="http://schemas.microsoft.com/office/powerpoint/2010/main" val="370854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Charges – back to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charge do protons have?</a:t>
            </a:r>
          </a:p>
          <a:p>
            <a:r>
              <a:rPr lang="en-GB" dirty="0" smtClean="0"/>
              <a:t>What charge do electrons have?</a:t>
            </a:r>
          </a:p>
          <a:p>
            <a:r>
              <a:rPr lang="en-GB" dirty="0" smtClean="0"/>
              <a:t>What happens when 2 similar charges are near each other?</a:t>
            </a:r>
          </a:p>
          <a:p>
            <a:r>
              <a:rPr lang="en-GB" dirty="0"/>
              <a:t>What happens when 2 </a:t>
            </a:r>
            <a:r>
              <a:rPr lang="en-GB" dirty="0" smtClean="0"/>
              <a:t>opposite charges </a:t>
            </a:r>
            <a:r>
              <a:rPr lang="en-GB" dirty="0"/>
              <a:t>are near each other?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0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Covalent bonding – a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basis of covalent bonding?</a:t>
            </a:r>
          </a:p>
          <a:p>
            <a:r>
              <a:rPr lang="en-GB" dirty="0" smtClean="0"/>
              <a:t>What would happen if one of the atoms in a molecule attracted electrons more than other atoms?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18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Electronegativity </a:t>
            </a:r>
            <a:r>
              <a:rPr lang="en-GB" sz="3600" dirty="0" smtClean="0"/>
              <a:t>(</a:t>
            </a:r>
            <a:r>
              <a:rPr lang="en-US" sz="3600" u="sng" dirty="0">
                <a:effectLst/>
                <a:hlinkClick r:id="rId2"/>
              </a:rPr>
              <a:t>die</a:t>
            </a:r>
            <a:r>
              <a:rPr lang="en-US" sz="3600" dirty="0">
                <a:effectLst/>
              </a:rPr>
              <a:t> </a:t>
            </a:r>
            <a:r>
              <a:rPr lang="en-US" sz="3600" dirty="0" err="1" smtClean="0">
                <a:effectLst/>
                <a:hlinkClick r:id="rId3"/>
              </a:rPr>
              <a:t>Elektronegativität</a:t>
            </a:r>
            <a:r>
              <a:rPr lang="en-US" sz="3600" dirty="0" smtClean="0">
                <a:effectLst/>
              </a:rPr>
              <a:t>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Definition: </a:t>
            </a:r>
            <a:r>
              <a:rPr lang="en-GB" i="1" dirty="0" smtClean="0">
                <a:solidFill>
                  <a:schemeClr val="accent3">
                    <a:lumMod val="75000"/>
                  </a:schemeClr>
                </a:solidFill>
              </a:rPr>
              <a:t>The tendency of an atom, or group of atoms, to attract electrons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marL="82296" indent="0">
              <a:buNone/>
            </a:pPr>
            <a:r>
              <a:rPr lang="en-GB" dirty="0" smtClean="0"/>
              <a:t>The electronegativity of an atom depends on</a:t>
            </a:r>
          </a:p>
          <a:p>
            <a:pPr lvl="1"/>
            <a:r>
              <a:rPr lang="en-GB" dirty="0" smtClean="0"/>
              <a:t> ?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?</a:t>
            </a:r>
          </a:p>
          <a:p>
            <a:endParaRPr lang="en-AU" dirty="0"/>
          </a:p>
        </p:txBody>
      </p:sp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8311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8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Electronegativity </a:t>
            </a:r>
            <a:r>
              <a:rPr lang="en-GB" sz="3600" dirty="0" smtClean="0"/>
              <a:t>(</a:t>
            </a:r>
            <a:r>
              <a:rPr lang="en-US" sz="3600" u="sng" dirty="0">
                <a:effectLst/>
                <a:hlinkClick r:id="rId2"/>
              </a:rPr>
              <a:t>die</a:t>
            </a:r>
            <a:r>
              <a:rPr lang="en-US" sz="3600" dirty="0">
                <a:effectLst/>
              </a:rPr>
              <a:t> </a:t>
            </a:r>
            <a:r>
              <a:rPr lang="en-US" sz="3600" dirty="0" err="1" smtClean="0">
                <a:effectLst/>
                <a:hlinkClick r:id="rId3"/>
              </a:rPr>
              <a:t>Elektronegativität</a:t>
            </a:r>
            <a:r>
              <a:rPr lang="en-US" sz="3600" dirty="0" smtClean="0">
                <a:effectLst/>
              </a:rPr>
              <a:t>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Definition: </a:t>
            </a:r>
            <a:r>
              <a:rPr lang="en-GB" i="1" dirty="0" smtClean="0">
                <a:solidFill>
                  <a:schemeClr val="accent3">
                    <a:lumMod val="75000"/>
                  </a:schemeClr>
                </a:solidFill>
              </a:rPr>
              <a:t>The tendency of an atom, or group of atoms, to attract electrons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marL="82296" indent="0">
              <a:buNone/>
            </a:pPr>
            <a:r>
              <a:rPr lang="en-GB" dirty="0" smtClean="0"/>
              <a:t>The electronegativity of an atom depends on</a:t>
            </a:r>
          </a:p>
          <a:p>
            <a:pPr lvl="1"/>
            <a:r>
              <a:rPr lang="en-GB" dirty="0" smtClean="0"/>
              <a:t>The number of protons. More protons attract electrons more</a:t>
            </a:r>
          </a:p>
          <a:p>
            <a:pPr lvl="1"/>
            <a:r>
              <a:rPr lang="en-GB" dirty="0" smtClean="0"/>
              <a:t>The distance of the outer shell from the nucleus. The closer the electrons are to the nucleus, the more they are attracted</a:t>
            </a:r>
          </a:p>
          <a:p>
            <a:endParaRPr lang="en-AU" dirty="0"/>
          </a:p>
        </p:txBody>
      </p:sp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8311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392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electronegativity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34935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Pauling scale is used (0 to 4)</a:t>
            </a:r>
          </a:p>
          <a:p>
            <a:r>
              <a:rPr lang="en-GB" dirty="0" smtClean="0"/>
              <a:t>Higher numbers mean more electronegativity</a:t>
            </a:r>
          </a:p>
          <a:p>
            <a:pPr lvl="1"/>
            <a:r>
              <a:rPr lang="en-GB" dirty="0" smtClean="0"/>
              <a:t>F = 4 (most electronegative)</a:t>
            </a:r>
          </a:p>
          <a:p>
            <a:pPr lvl="1"/>
            <a:r>
              <a:rPr lang="en-GB" dirty="0" smtClean="0"/>
              <a:t>C = 2.5</a:t>
            </a:r>
          </a:p>
          <a:p>
            <a:pPr lvl="1"/>
            <a:r>
              <a:rPr lang="en-GB" dirty="0" smtClean="0"/>
              <a:t>H = 2.1</a:t>
            </a:r>
          </a:p>
          <a:p>
            <a:pPr lvl="1"/>
            <a:r>
              <a:rPr lang="en-GB" dirty="0" smtClean="0"/>
              <a:t>O = 3.4</a:t>
            </a:r>
          </a:p>
          <a:p>
            <a:pPr marL="402336" lvl="1" indent="0">
              <a:buNone/>
            </a:pPr>
            <a:endParaRPr lang="en-GB" dirty="0"/>
          </a:p>
        </p:txBody>
      </p:sp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6317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kentchemistry.com/links/bonding/electronegativity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84984"/>
            <a:ext cx="8166896" cy="357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9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does this mean for covalent compounds?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7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covalent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Covalent compounds share electrons</a:t>
            </a:r>
          </a:p>
          <a:p>
            <a:r>
              <a:rPr lang="en-GB" dirty="0" smtClean="0"/>
              <a:t>The more electronegative atom will pull shared electrons towards it, leaving part of the molecule negatively charged, and part of it positively charged</a:t>
            </a:r>
          </a:p>
          <a:p>
            <a:r>
              <a:rPr lang="en-GB" dirty="0" smtClean="0"/>
              <a:t>The molecule is then called </a:t>
            </a:r>
            <a:r>
              <a:rPr lang="en-GB" b="1" dirty="0" smtClean="0"/>
              <a:t>polar</a:t>
            </a:r>
            <a:endParaRPr lang="en-US" b="1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6317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33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578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Gill Sans MT</vt:lpstr>
      <vt:lpstr>Times New Roman</vt:lpstr>
      <vt:lpstr>Verdana</vt:lpstr>
      <vt:lpstr>Wingdings 2</vt:lpstr>
      <vt:lpstr>Solstice</vt:lpstr>
      <vt:lpstr>  Electronegativity and molecule shapes  WALT:</vt:lpstr>
      <vt:lpstr>  https://www.youtube.com/watch?v=ojgrvPnbPj4 Whooops! Spot the mistakes.   </vt:lpstr>
      <vt:lpstr>Charges – back to basics</vt:lpstr>
      <vt:lpstr>Covalent bonding – a reminder</vt:lpstr>
      <vt:lpstr>Electronegativity (die Elektronegativität)</vt:lpstr>
      <vt:lpstr>Electronegativity (die Elektronegativität)</vt:lpstr>
      <vt:lpstr>Measuring electronegativity</vt:lpstr>
      <vt:lpstr>What does this mean for covalent compounds?</vt:lpstr>
      <vt:lpstr>For covalent compounds</vt:lpstr>
      <vt:lpstr>Eg. for water</vt:lpstr>
      <vt:lpstr>Task</vt:lpstr>
      <vt:lpstr>Why are they shaped like this?</vt:lpstr>
      <vt:lpstr>What about water?</vt:lpstr>
      <vt:lpstr>Molecule shapes</vt:lpstr>
      <vt:lpstr>Task</vt:lpstr>
      <vt:lpstr>Task</vt:lpstr>
      <vt:lpstr>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Chemistry?</dc:title>
  <dc:creator>RW</dc:creator>
  <cp:lastModifiedBy>Rachael Mayfield</cp:lastModifiedBy>
  <cp:revision>299</cp:revision>
  <dcterms:created xsi:type="dcterms:W3CDTF">2011-08-28T05:57:49Z</dcterms:created>
  <dcterms:modified xsi:type="dcterms:W3CDTF">2018-12-17T12:13:59Z</dcterms:modified>
</cp:coreProperties>
</file>