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9" r:id="rId5"/>
    <p:sldId id="268" r:id="rId6"/>
    <p:sldId id="267" r:id="rId7"/>
    <p:sldId id="262" r:id="rId8"/>
    <p:sldId id="258" r:id="rId9"/>
    <p:sldId id="260" r:id="rId10"/>
    <p:sldId id="263" r:id="rId11"/>
    <p:sldId id="264" r:id="rId12"/>
    <p:sldId id="265" r:id="rId13"/>
    <p:sldId id="270"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Boiling</a:t>
            </a:r>
            <a:r>
              <a:rPr lang="en-GB" baseline="0"/>
              <a:t> points of covalently bonded molecules</a:t>
            </a:r>
            <a:endParaRPr lang="en-GB"/>
          </a:p>
        </c:rich>
      </c:tx>
      <c:layout>
        <c:manualLayout>
          <c:xMode val="edge"/>
          <c:yMode val="edge"/>
          <c:x val="0.13546522309711287"/>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Sheet1!$J$7:$J$10</c:f>
              <c:numCache>
                <c:formatCode>General</c:formatCode>
                <c:ptCount val="4"/>
                <c:pt idx="0">
                  <c:v>5</c:v>
                </c:pt>
                <c:pt idx="1">
                  <c:v>4</c:v>
                </c:pt>
                <c:pt idx="2">
                  <c:v>3</c:v>
                </c:pt>
                <c:pt idx="3">
                  <c:v>2</c:v>
                </c:pt>
              </c:numCache>
            </c:numRef>
          </c:cat>
          <c:val>
            <c:numRef>
              <c:f>Sheet1!$K$7:$K$10</c:f>
              <c:numCache>
                <c:formatCode>General</c:formatCode>
                <c:ptCount val="4"/>
                <c:pt idx="0">
                  <c:v>5</c:v>
                </c:pt>
                <c:pt idx="1">
                  <c:v>-40</c:v>
                </c:pt>
                <c:pt idx="2">
                  <c:v>-60</c:v>
                </c:pt>
              </c:numCache>
            </c:numRef>
          </c:val>
          <c:smooth val="0"/>
          <c:extLst>
            <c:ext xmlns:c16="http://schemas.microsoft.com/office/drawing/2014/chart" uri="{C3380CC4-5D6E-409C-BE32-E72D297353CC}">
              <c16:uniqueId val="{00000000-6868-4AC6-A4A9-8EFD9AAEB320}"/>
            </c:ext>
          </c:extLst>
        </c:ser>
        <c:dLbls>
          <c:showLegendKey val="0"/>
          <c:showVal val="0"/>
          <c:showCatName val="0"/>
          <c:showSerName val="0"/>
          <c:showPercent val="0"/>
          <c:showBubbleSize val="0"/>
        </c:dLbls>
        <c:smooth val="0"/>
        <c:axId val="461257952"/>
        <c:axId val="364739400"/>
      </c:lineChart>
      <c:catAx>
        <c:axId val="4612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739400"/>
        <c:crosses val="autoZero"/>
        <c:auto val="1"/>
        <c:lblAlgn val="ctr"/>
        <c:lblOffset val="100"/>
        <c:noMultiLvlLbl val="0"/>
      </c:catAx>
      <c:valAx>
        <c:axId val="364739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25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A28979-C29C-49DA-904E-0D0501264921}"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29642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28979-C29C-49DA-904E-0D0501264921}"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13810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28979-C29C-49DA-904E-0D0501264921}"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41774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28979-C29C-49DA-904E-0D0501264921}"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241430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A28979-C29C-49DA-904E-0D0501264921}"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84263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A28979-C29C-49DA-904E-0D0501264921}"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6161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A28979-C29C-49DA-904E-0D0501264921}" type="datetimeFigureOut">
              <a:rPr lang="en-GB" smtClean="0"/>
              <a:t>14/01/2019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255184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A28979-C29C-49DA-904E-0D0501264921}" type="datetimeFigureOut">
              <a:rPr lang="en-GB" smtClean="0"/>
              <a:t>14/01/2019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199271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28979-C29C-49DA-904E-0D0501264921}" type="datetimeFigureOut">
              <a:rPr lang="en-GB" smtClean="0"/>
              <a:t>14/01/2019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329239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A28979-C29C-49DA-904E-0D0501264921}"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120981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A28979-C29C-49DA-904E-0D0501264921}"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39EE0-C57F-44E8-84F2-A8D02AA3D238}" type="slidenum">
              <a:rPr lang="en-GB" smtClean="0"/>
              <a:t>‹#›</a:t>
            </a:fld>
            <a:endParaRPr lang="en-GB"/>
          </a:p>
        </p:txBody>
      </p:sp>
    </p:spTree>
    <p:extLst>
      <p:ext uri="{BB962C8B-B14F-4D97-AF65-F5344CB8AC3E}">
        <p14:creationId xmlns:p14="http://schemas.microsoft.com/office/powerpoint/2010/main" val="383908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28979-C29C-49DA-904E-0D0501264921}" type="datetimeFigureOut">
              <a:rPr lang="en-GB" smtClean="0"/>
              <a:t>14/01/2019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9EE0-C57F-44E8-84F2-A8D02AA3D238}" type="slidenum">
              <a:rPr lang="en-GB" smtClean="0"/>
              <a:t>‹#›</a:t>
            </a:fld>
            <a:endParaRPr lang="en-GB"/>
          </a:p>
        </p:txBody>
      </p:sp>
    </p:spTree>
    <p:extLst>
      <p:ext uri="{BB962C8B-B14F-4D97-AF65-F5344CB8AC3E}">
        <p14:creationId xmlns:p14="http://schemas.microsoft.com/office/powerpoint/2010/main" val="239469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youtube.com/watch?v=DECGNyC-x_s"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Electronegativity</a:t>
            </a:r>
            <a:endParaRPr lang="en-GB" dirty="0"/>
          </a:p>
        </p:txBody>
      </p:sp>
      <p:sp>
        <p:nvSpPr>
          <p:cNvPr id="3" name="Content Placeholder 2"/>
          <p:cNvSpPr>
            <a:spLocks noGrp="1"/>
          </p:cNvSpPr>
          <p:nvPr>
            <p:ph idx="1"/>
          </p:nvPr>
        </p:nvSpPr>
        <p:spPr>
          <a:xfrm>
            <a:off x="838200" y="1825625"/>
            <a:ext cx="4124498" cy="4351338"/>
          </a:xfrm>
        </p:spPr>
        <p:txBody>
          <a:bodyPr>
            <a:normAutofit/>
          </a:bodyPr>
          <a:lstStyle/>
          <a:p>
            <a:r>
              <a:rPr lang="de-DE" dirty="0" err="1" smtClean="0"/>
              <a:t>Using</a:t>
            </a:r>
            <a:r>
              <a:rPr lang="de-DE" dirty="0" smtClean="0"/>
              <a:t> </a:t>
            </a:r>
            <a:r>
              <a:rPr lang="de-DE" dirty="0" err="1" smtClean="0"/>
              <a:t>your</a:t>
            </a:r>
            <a:r>
              <a:rPr lang="de-DE" dirty="0" smtClean="0"/>
              <a:t> </a:t>
            </a:r>
            <a:r>
              <a:rPr lang="de-DE" dirty="0" err="1" smtClean="0"/>
              <a:t>knowledge</a:t>
            </a:r>
            <a:r>
              <a:rPr lang="de-DE" dirty="0" smtClean="0"/>
              <a:t>, </a:t>
            </a:r>
            <a:r>
              <a:rPr lang="de-DE" dirty="0" err="1" smtClean="0"/>
              <a:t>explain</a:t>
            </a:r>
            <a:r>
              <a:rPr lang="de-DE" dirty="0" smtClean="0"/>
              <a:t> </a:t>
            </a:r>
            <a:r>
              <a:rPr lang="de-DE" dirty="0" err="1" smtClean="0"/>
              <a:t>using</a:t>
            </a:r>
            <a:r>
              <a:rPr lang="de-DE" dirty="0" smtClean="0"/>
              <a:t> </a:t>
            </a:r>
            <a:r>
              <a:rPr lang="de-DE" dirty="0" err="1" smtClean="0"/>
              <a:t>examples</a:t>
            </a:r>
            <a:r>
              <a:rPr lang="de-DE" dirty="0" smtClean="0"/>
              <a:t> </a:t>
            </a:r>
            <a:r>
              <a:rPr lang="de-DE" dirty="0" err="1" smtClean="0"/>
              <a:t>and</a:t>
            </a:r>
            <a:r>
              <a:rPr lang="de-DE" dirty="0" smtClean="0"/>
              <a:t> </a:t>
            </a:r>
            <a:r>
              <a:rPr lang="de-DE" dirty="0" err="1" smtClean="0"/>
              <a:t>correct</a:t>
            </a:r>
            <a:r>
              <a:rPr lang="de-DE" dirty="0" smtClean="0"/>
              <a:t> </a:t>
            </a:r>
            <a:r>
              <a:rPr lang="de-DE" dirty="0" err="1" smtClean="0"/>
              <a:t>scientific</a:t>
            </a:r>
            <a:r>
              <a:rPr lang="de-DE" dirty="0" smtClean="0"/>
              <a:t> </a:t>
            </a:r>
            <a:r>
              <a:rPr lang="de-DE" dirty="0" err="1" smtClean="0"/>
              <a:t>terminology</a:t>
            </a:r>
            <a:r>
              <a:rPr lang="de-DE" dirty="0" smtClean="0"/>
              <a:t> </a:t>
            </a:r>
            <a:r>
              <a:rPr lang="de-DE" dirty="0" err="1" smtClean="0"/>
              <a:t>what</a:t>
            </a:r>
            <a:r>
              <a:rPr lang="de-DE" dirty="0" smtClean="0"/>
              <a:t> </a:t>
            </a:r>
            <a:r>
              <a:rPr lang="de-DE" dirty="0" err="1" smtClean="0"/>
              <a:t>is</a:t>
            </a:r>
            <a:r>
              <a:rPr lang="de-DE" dirty="0" smtClean="0"/>
              <a:t> </a:t>
            </a:r>
            <a:r>
              <a:rPr lang="de-DE" dirty="0" err="1" smtClean="0"/>
              <a:t>happening</a:t>
            </a:r>
            <a:r>
              <a:rPr lang="de-DE" dirty="0" smtClean="0"/>
              <a:t> in </a:t>
            </a:r>
            <a:r>
              <a:rPr lang="de-DE" dirty="0" err="1" smtClean="0"/>
              <a:t>the</a:t>
            </a:r>
            <a:r>
              <a:rPr lang="de-DE" dirty="0" smtClean="0"/>
              <a:t> </a:t>
            </a:r>
            <a:r>
              <a:rPr lang="de-DE" dirty="0" err="1" smtClean="0"/>
              <a:t>diagram</a:t>
            </a:r>
            <a:r>
              <a:rPr lang="de-DE" dirty="0" smtClean="0"/>
              <a:t> </a:t>
            </a:r>
            <a:r>
              <a:rPr lang="de-DE" dirty="0" err="1" smtClean="0"/>
              <a:t>opposite</a:t>
            </a:r>
            <a:r>
              <a:rPr lang="de-DE" dirty="0" smtClean="0"/>
              <a:t>. </a:t>
            </a:r>
          </a:p>
          <a:p>
            <a:r>
              <a:rPr lang="de-DE" dirty="0" smtClean="0"/>
              <a:t>5 </a:t>
            </a:r>
            <a:r>
              <a:rPr lang="de-DE" dirty="0" err="1" smtClean="0"/>
              <a:t>Minutes</a:t>
            </a:r>
            <a:r>
              <a:rPr lang="de-DE" dirty="0" smtClean="0"/>
              <a:t> </a:t>
            </a:r>
          </a:p>
          <a:p>
            <a:r>
              <a:rPr lang="de-DE" dirty="0" err="1" smtClean="0"/>
              <a:t>Mr</a:t>
            </a:r>
            <a:r>
              <a:rPr lang="de-DE" dirty="0" smtClean="0"/>
              <a:t> Williamson will </a:t>
            </a:r>
            <a:r>
              <a:rPr lang="de-DE" dirty="0" err="1" smtClean="0"/>
              <a:t>correct</a:t>
            </a:r>
            <a:r>
              <a:rPr lang="de-DE" dirty="0" smtClean="0"/>
              <a:t> </a:t>
            </a:r>
            <a:r>
              <a:rPr lang="de-DE" dirty="0" err="1" smtClean="0"/>
              <a:t>our</a:t>
            </a:r>
            <a:r>
              <a:rPr lang="de-DE" dirty="0" smtClean="0"/>
              <a:t> </a:t>
            </a:r>
            <a:r>
              <a:rPr lang="de-DE" dirty="0" err="1" smtClean="0"/>
              <a:t>answers</a:t>
            </a:r>
            <a:r>
              <a:rPr lang="de-DE"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96" y="1690688"/>
            <a:ext cx="5928360" cy="5015393"/>
          </a:xfrm>
          <a:prstGeom prst="rect">
            <a:avLst/>
          </a:prstGeom>
        </p:spPr>
      </p:pic>
      <p:sp>
        <p:nvSpPr>
          <p:cNvPr id="5" name="Rectangle 4"/>
          <p:cNvSpPr/>
          <p:nvPr/>
        </p:nvSpPr>
        <p:spPr>
          <a:xfrm>
            <a:off x="6096000" y="0"/>
            <a:ext cx="6096000" cy="646331"/>
          </a:xfrm>
          <a:prstGeom prst="rect">
            <a:avLst/>
          </a:prstGeom>
        </p:spPr>
        <p:txBody>
          <a:bodyPr>
            <a:spAutoFit/>
          </a:bodyPr>
          <a:lstStyle/>
          <a:p>
            <a:r>
              <a:rPr lang="de-DE" dirty="0"/>
              <a:t>Expert </a:t>
            </a:r>
            <a:r>
              <a:rPr lang="de-DE" dirty="0" err="1"/>
              <a:t>speaker</a:t>
            </a:r>
            <a:r>
              <a:rPr lang="de-DE" dirty="0"/>
              <a:t> </a:t>
            </a:r>
            <a:r>
              <a:rPr lang="de-DE" dirty="0" err="1"/>
              <a:t>Mr.Williamson</a:t>
            </a:r>
            <a:r>
              <a:rPr lang="de-DE" dirty="0"/>
              <a:t> </a:t>
            </a:r>
            <a:r>
              <a:rPr lang="de-DE" dirty="0" err="1"/>
              <a:t>is</a:t>
            </a:r>
            <a:r>
              <a:rPr lang="de-DE" dirty="0"/>
              <a:t> </a:t>
            </a:r>
            <a:r>
              <a:rPr lang="de-DE" dirty="0" err="1"/>
              <a:t>here</a:t>
            </a:r>
            <a:r>
              <a:rPr lang="de-DE" dirty="0"/>
              <a:t> </a:t>
            </a:r>
            <a:r>
              <a:rPr lang="de-DE" dirty="0" err="1"/>
              <a:t>to</a:t>
            </a:r>
            <a:r>
              <a:rPr lang="de-DE" dirty="0"/>
              <a:t> </a:t>
            </a:r>
            <a:r>
              <a:rPr lang="de-DE" dirty="0" err="1"/>
              <a:t>answer</a:t>
            </a:r>
            <a:r>
              <a:rPr lang="de-DE" dirty="0"/>
              <a:t> </a:t>
            </a:r>
            <a:r>
              <a:rPr lang="de-DE" dirty="0" err="1"/>
              <a:t>your</a:t>
            </a:r>
            <a:r>
              <a:rPr lang="de-DE" dirty="0"/>
              <a:t> </a:t>
            </a:r>
            <a:r>
              <a:rPr lang="de-DE" dirty="0" err="1"/>
              <a:t>questions</a:t>
            </a:r>
            <a:r>
              <a:rPr lang="de-DE" dirty="0"/>
              <a:t> on </a:t>
            </a:r>
            <a:r>
              <a:rPr lang="de-DE" dirty="0" err="1" smtClean="0"/>
              <a:t>electronegativity</a:t>
            </a:r>
            <a:r>
              <a:rPr lang="de-DE" dirty="0" smtClean="0"/>
              <a:t>. </a:t>
            </a:r>
            <a:r>
              <a:rPr lang="de-DE" dirty="0" err="1" smtClean="0"/>
              <a:t>Yippee</a:t>
            </a:r>
            <a:r>
              <a:rPr lang="de-DE" dirty="0" smtClean="0"/>
              <a:t>!</a:t>
            </a:r>
            <a:endParaRPr lang="en-GB" dirty="0"/>
          </a:p>
        </p:txBody>
      </p:sp>
      <p:cxnSp>
        <p:nvCxnSpPr>
          <p:cNvPr id="7" name="Straight Arrow Connector 6"/>
          <p:cNvCxnSpPr/>
          <p:nvPr/>
        </p:nvCxnSpPr>
        <p:spPr>
          <a:xfrm flipV="1">
            <a:off x="4497185" y="3034145"/>
            <a:ext cx="1313411" cy="332510"/>
          </a:xfrm>
          <a:prstGeom prst="straightConnector1">
            <a:avLst/>
          </a:prstGeom>
          <a:ln>
            <a:tailEnd type="triangle"/>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742" y="365125"/>
            <a:ext cx="1479059" cy="1023964"/>
          </a:xfrm>
          <a:prstGeom prst="rect">
            <a:avLst/>
          </a:prstGeom>
        </p:spPr>
      </p:pic>
    </p:spTree>
    <p:extLst>
      <p:ext uri="{BB962C8B-B14F-4D97-AF65-F5344CB8AC3E}">
        <p14:creationId xmlns:p14="http://schemas.microsoft.com/office/powerpoint/2010/main" val="219583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Van der Waal’s forces</a:t>
            </a:r>
            <a:endParaRPr lang="en-US" dirty="0"/>
          </a:p>
        </p:txBody>
      </p:sp>
      <p:sp>
        <p:nvSpPr>
          <p:cNvPr id="3" name="Content Placeholder 2"/>
          <p:cNvSpPr>
            <a:spLocks noGrp="1"/>
          </p:cNvSpPr>
          <p:nvPr>
            <p:ph idx="1"/>
          </p:nvPr>
        </p:nvSpPr>
        <p:spPr/>
        <p:txBody>
          <a:bodyPr/>
          <a:lstStyle/>
          <a:p>
            <a:r>
              <a:rPr lang="en-GB" dirty="0" smtClean="0"/>
              <a:t>These are weaker forces between molecules due to dipole attraction (and others)</a:t>
            </a:r>
          </a:p>
          <a:p>
            <a:r>
              <a:rPr lang="en-GB" dirty="0" err="1" smtClean="0"/>
              <a:t>Eg</a:t>
            </a:r>
            <a:r>
              <a:rPr lang="en-GB" dirty="0" smtClean="0"/>
              <a:t> between chloromethane molecules</a:t>
            </a:r>
            <a:endParaRPr lang="en-US" dirty="0"/>
          </a:p>
        </p:txBody>
      </p:sp>
      <p:pic>
        <p:nvPicPr>
          <p:cNvPr id="4" name="Picture 2" descr="White Hand Pen Icon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51" y="115889"/>
            <a:ext cx="11906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bchem.com/IB16/Section00-bonding/img/permanent_dipole.gif"/>
          <p:cNvPicPr>
            <a:picLocks noChangeAspect="1" noChangeArrowheads="1"/>
          </p:cNvPicPr>
          <p:nvPr/>
        </p:nvPicPr>
        <p:blipFill rotWithShape="1">
          <a:blip r:embed="rId3">
            <a:extLst>
              <a:ext uri="{28A0092B-C50C-407E-A947-70E740481C1C}">
                <a14:useLocalDpi xmlns:a14="http://schemas.microsoft.com/office/drawing/2010/main" val="0"/>
              </a:ext>
            </a:extLst>
          </a:blip>
          <a:srcRect t="14128"/>
          <a:stretch/>
        </p:blipFill>
        <p:spPr bwMode="auto">
          <a:xfrm>
            <a:off x="3575660" y="3789041"/>
            <a:ext cx="6105417" cy="260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74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What type of bonding happens between molecules of</a:t>
            </a:r>
          </a:p>
          <a:p>
            <a:pPr lvl="1"/>
            <a:r>
              <a:rPr lang="en-GB" dirty="0" smtClean="0"/>
              <a:t>Water (H</a:t>
            </a:r>
            <a:r>
              <a:rPr lang="en-GB" baseline="-25000" dirty="0" smtClean="0"/>
              <a:t>2</a:t>
            </a:r>
            <a:r>
              <a:rPr lang="en-GB" dirty="0" smtClean="0"/>
              <a:t>O)</a:t>
            </a:r>
          </a:p>
          <a:p>
            <a:pPr lvl="1"/>
            <a:r>
              <a:rPr lang="en-GB" dirty="0"/>
              <a:t> </a:t>
            </a:r>
            <a:r>
              <a:rPr lang="en-GB" dirty="0" smtClean="0"/>
              <a:t>Carbon dioxide (CO</a:t>
            </a:r>
            <a:r>
              <a:rPr lang="en-GB" baseline="-25000" dirty="0" smtClean="0"/>
              <a:t>2</a:t>
            </a:r>
            <a:r>
              <a:rPr lang="en-GB" dirty="0" smtClean="0"/>
              <a:t>)</a:t>
            </a:r>
          </a:p>
          <a:p>
            <a:pPr lvl="1"/>
            <a:r>
              <a:rPr lang="en-GB" dirty="0" smtClean="0"/>
              <a:t>Ammonia (NH</a:t>
            </a:r>
            <a:r>
              <a:rPr lang="en-GB" baseline="-25000" dirty="0" smtClean="0"/>
              <a:t>3</a:t>
            </a:r>
            <a:r>
              <a:rPr lang="en-GB" dirty="0" smtClean="0"/>
              <a:t>)</a:t>
            </a:r>
          </a:p>
          <a:p>
            <a:pPr lvl="1"/>
            <a:endParaRPr lang="de-DE" dirty="0"/>
          </a:p>
          <a:p>
            <a:pPr lvl="1"/>
            <a:r>
              <a:rPr lang="de-DE" dirty="0" smtClean="0"/>
              <a:t>Extension – </a:t>
            </a:r>
            <a:r>
              <a:rPr lang="de-DE" dirty="0" err="1" smtClean="0"/>
              <a:t>explain</a:t>
            </a:r>
            <a:r>
              <a:rPr lang="de-DE" dirty="0" smtClean="0"/>
              <a:t> </a:t>
            </a:r>
            <a:r>
              <a:rPr lang="de-DE" b="1" u="sng" dirty="0" err="1" smtClean="0"/>
              <a:t>why</a:t>
            </a:r>
            <a:r>
              <a:rPr lang="de-DE" b="1" u="sng" dirty="0"/>
              <a:t> </a:t>
            </a:r>
            <a:r>
              <a:rPr lang="de-DE" dirty="0" err="1" smtClean="0"/>
              <a:t>the</a:t>
            </a:r>
            <a:r>
              <a:rPr lang="de-DE" dirty="0" smtClean="0"/>
              <a:t> </a:t>
            </a:r>
            <a:r>
              <a:rPr lang="de-DE" dirty="0" err="1" smtClean="0"/>
              <a:t>forces</a:t>
            </a:r>
            <a:r>
              <a:rPr lang="de-DE" dirty="0" smtClean="0"/>
              <a:t> </a:t>
            </a:r>
            <a:r>
              <a:rPr lang="de-DE" dirty="0" err="1" smtClean="0"/>
              <a:t>between</a:t>
            </a:r>
            <a:r>
              <a:rPr lang="de-DE" dirty="0" smtClean="0"/>
              <a:t> H</a:t>
            </a:r>
            <a:r>
              <a:rPr lang="de-DE" sz="1400" dirty="0" smtClean="0"/>
              <a:t>2</a:t>
            </a:r>
            <a:r>
              <a:rPr lang="de-DE" dirty="0" smtClean="0"/>
              <a:t>O </a:t>
            </a:r>
            <a:r>
              <a:rPr lang="de-DE" dirty="0" err="1" smtClean="0"/>
              <a:t>and</a:t>
            </a:r>
            <a:r>
              <a:rPr lang="de-DE" dirty="0" smtClean="0"/>
              <a:t> CO</a:t>
            </a:r>
            <a:r>
              <a:rPr lang="de-DE" sz="1400" dirty="0" smtClean="0"/>
              <a:t>2</a:t>
            </a:r>
            <a:r>
              <a:rPr lang="de-DE" dirty="0" smtClean="0"/>
              <a:t> </a:t>
            </a:r>
            <a:r>
              <a:rPr lang="de-DE" dirty="0" err="1" smtClean="0"/>
              <a:t>are</a:t>
            </a:r>
            <a:r>
              <a:rPr lang="de-DE" dirty="0" smtClean="0"/>
              <a:t> </a:t>
            </a:r>
            <a:r>
              <a:rPr lang="de-DE" dirty="0" err="1" smtClean="0"/>
              <a:t>either</a:t>
            </a:r>
            <a:r>
              <a:rPr lang="de-DE" dirty="0" smtClean="0"/>
              <a:t> </a:t>
            </a:r>
            <a:r>
              <a:rPr lang="de-DE" dirty="0" err="1" smtClean="0"/>
              <a:t>the</a:t>
            </a:r>
            <a:r>
              <a:rPr lang="de-DE" dirty="0" smtClean="0"/>
              <a:t> same </a:t>
            </a:r>
            <a:r>
              <a:rPr lang="de-DE" dirty="0" err="1" smtClean="0"/>
              <a:t>or</a:t>
            </a:r>
            <a:r>
              <a:rPr lang="de-DE" dirty="0" smtClean="0"/>
              <a:t> different. </a:t>
            </a:r>
            <a:endParaRPr lang="en-GB" dirty="0"/>
          </a:p>
        </p:txBody>
      </p:sp>
    </p:spTree>
    <p:extLst>
      <p:ext uri="{BB962C8B-B14F-4D97-AF65-F5344CB8AC3E}">
        <p14:creationId xmlns:p14="http://schemas.microsoft.com/office/powerpoint/2010/main" val="4082621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What type of bonding happens between molecules of</a:t>
            </a:r>
          </a:p>
          <a:p>
            <a:pPr lvl="1"/>
            <a:r>
              <a:rPr lang="en-GB" dirty="0" smtClean="0"/>
              <a:t>Water (H</a:t>
            </a:r>
            <a:r>
              <a:rPr lang="en-GB" baseline="-25000" dirty="0" smtClean="0"/>
              <a:t>2</a:t>
            </a:r>
            <a:r>
              <a:rPr lang="en-GB" dirty="0" smtClean="0"/>
              <a:t>O) 		</a:t>
            </a:r>
            <a:r>
              <a:rPr lang="en-GB" dirty="0" smtClean="0">
                <a:solidFill>
                  <a:srgbClr val="FF0000"/>
                </a:solidFill>
              </a:rPr>
              <a:t>Hydrogen bonding</a:t>
            </a:r>
          </a:p>
          <a:p>
            <a:pPr lvl="1"/>
            <a:r>
              <a:rPr lang="en-GB" dirty="0"/>
              <a:t> </a:t>
            </a:r>
            <a:r>
              <a:rPr lang="en-GB" dirty="0" smtClean="0"/>
              <a:t>Carbon dioxide (CO</a:t>
            </a:r>
            <a:r>
              <a:rPr lang="en-GB" baseline="-25000" dirty="0" smtClean="0"/>
              <a:t>2</a:t>
            </a:r>
            <a:r>
              <a:rPr lang="en-GB" dirty="0" smtClean="0"/>
              <a:t>)	</a:t>
            </a:r>
            <a:r>
              <a:rPr lang="en-GB" dirty="0" smtClean="0">
                <a:solidFill>
                  <a:srgbClr val="FF0000"/>
                </a:solidFill>
              </a:rPr>
              <a:t>Wan der </a:t>
            </a:r>
            <a:r>
              <a:rPr lang="en-GB" dirty="0" err="1" smtClean="0">
                <a:solidFill>
                  <a:srgbClr val="FF0000"/>
                </a:solidFill>
              </a:rPr>
              <a:t>Wahls</a:t>
            </a:r>
            <a:r>
              <a:rPr lang="en-GB" dirty="0" smtClean="0">
                <a:solidFill>
                  <a:srgbClr val="FF0000"/>
                </a:solidFill>
              </a:rPr>
              <a:t> forces</a:t>
            </a:r>
          </a:p>
          <a:p>
            <a:pPr lvl="1"/>
            <a:r>
              <a:rPr lang="en-GB" dirty="0" smtClean="0"/>
              <a:t>Ammonia (NH</a:t>
            </a:r>
            <a:r>
              <a:rPr lang="en-GB" baseline="-25000" dirty="0" smtClean="0"/>
              <a:t>3</a:t>
            </a:r>
            <a:r>
              <a:rPr lang="en-GB" dirty="0" smtClean="0"/>
              <a:t>)		</a:t>
            </a:r>
            <a:r>
              <a:rPr lang="en-GB" dirty="0" smtClean="0">
                <a:solidFill>
                  <a:srgbClr val="FF0000"/>
                </a:solidFill>
              </a:rPr>
              <a:t>Hydrogen bonding</a:t>
            </a:r>
            <a:endParaRPr lang="en-GB" dirty="0">
              <a:solidFill>
                <a:srgbClr val="FF0000"/>
              </a:solidFill>
            </a:endParaRPr>
          </a:p>
        </p:txBody>
      </p:sp>
      <p:sp>
        <p:nvSpPr>
          <p:cNvPr id="4" name="Rectangle 3"/>
          <p:cNvSpPr/>
          <p:nvPr/>
        </p:nvSpPr>
        <p:spPr>
          <a:xfrm rot="10800000" flipV="1">
            <a:off x="1271847" y="4165263"/>
            <a:ext cx="4722592" cy="1477328"/>
          </a:xfrm>
          <a:prstGeom prst="rect">
            <a:avLst/>
          </a:prstGeom>
        </p:spPr>
        <p:txBody>
          <a:bodyPr wrap="square">
            <a:spAutoFit/>
          </a:bodyPr>
          <a:lstStyle/>
          <a:p>
            <a:r>
              <a:rPr lang="de-DE" u="sng" dirty="0" smtClean="0">
                <a:effectLst/>
              </a:rPr>
              <a:t>Extensio</a:t>
            </a:r>
            <a:r>
              <a:rPr lang="de-DE" u="sng" dirty="0" smtClean="0"/>
              <a:t>n. </a:t>
            </a:r>
            <a:endParaRPr lang="en-GB" u="sng" dirty="0" smtClean="0">
              <a:effectLst/>
            </a:endParaRPr>
          </a:p>
          <a:p>
            <a:endParaRPr lang="en-GB" dirty="0"/>
          </a:p>
          <a:p>
            <a:r>
              <a:rPr lang="en-GB" dirty="0" smtClean="0">
                <a:effectLst/>
              </a:rPr>
              <a:t>CO</a:t>
            </a:r>
            <a:r>
              <a:rPr lang="en-GB" sz="1200" dirty="0" smtClean="0">
                <a:effectLst/>
              </a:rPr>
              <a:t>2</a:t>
            </a:r>
            <a:r>
              <a:rPr lang="en-GB" dirty="0" smtClean="0"/>
              <a:t> has no H atoms, so no hydrogen bonds. Non polar</a:t>
            </a:r>
            <a:r>
              <a:rPr lang="en-GB" dirty="0"/>
              <a:t> </a:t>
            </a:r>
            <a:r>
              <a:rPr lang="en-GB" dirty="0" smtClean="0"/>
              <a:t>so there is no lone pair available on the electronegative atom. </a:t>
            </a:r>
            <a:endParaRPr lang="en-GB" dirty="0"/>
          </a:p>
        </p:txBody>
      </p:sp>
    </p:spTree>
    <p:extLst>
      <p:ext uri="{BB962C8B-B14F-4D97-AF65-F5344CB8AC3E}">
        <p14:creationId xmlns:p14="http://schemas.microsoft.com/office/powerpoint/2010/main" val="46800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3.6 </a:t>
            </a:r>
            <a:r>
              <a:rPr lang="de-DE" dirty="0" err="1" smtClean="0"/>
              <a:t>Structure</a:t>
            </a:r>
            <a:r>
              <a:rPr lang="de-DE" dirty="0" smtClean="0"/>
              <a:t> </a:t>
            </a:r>
            <a:r>
              <a:rPr lang="de-DE" dirty="0" err="1" smtClean="0"/>
              <a:t>of</a:t>
            </a:r>
            <a:r>
              <a:rPr lang="de-DE" dirty="0" smtClean="0"/>
              <a:t> simple </a:t>
            </a:r>
            <a:r>
              <a:rPr lang="de-DE" dirty="0" err="1" smtClean="0"/>
              <a:t>molecules</a:t>
            </a:r>
            <a:endParaRPr lang="en-GB" dirty="0"/>
          </a:p>
        </p:txBody>
      </p:sp>
      <p:sp>
        <p:nvSpPr>
          <p:cNvPr id="3" name="Content Placeholder 2"/>
          <p:cNvSpPr>
            <a:spLocks noGrp="1"/>
          </p:cNvSpPr>
          <p:nvPr>
            <p:ph idx="1"/>
          </p:nvPr>
        </p:nvSpPr>
        <p:spPr/>
        <p:txBody>
          <a:bodyPr/>
          <a:lstStyle/>
          <a:p>
            <a:r>
              <a:rPr lang="de-DE" dirty="0" smtClean="0"/>
              <a:t>Read </a:t>
            </a:r>
            <a:r>
              <a:rPr lang="de-DE" dirty="0" err="1" smtClean="0"/>
              <a:t>the</a:t>
            </a:r>
            <a:r>
              <a:rPr lang="de-DE" dirty="0" smtClean="0"/>
              <a:t> </a:t>
            </a:r>
            <a:r>
              <a:rPr lang="de-DE" dirty="0" err="1" smtClean="0"/>
              <a:t>information</a:t>
            </a:r>
            <a:r>
              <a:rPr lang="de-DE" dirty="0" smtClean="0"/>
              <a:t> on 3.6</a:t>
            </a:r>
          </a:p>
          <a:p>
            <a:r>
              <a:rPr lang="de-DE" dirty="0" err="1" smtClean="0"/>
              <a:t>Answer</a:t>
            </a:r>
            <a:r>
              <a:rPr lang="de-DE" dirty="0" smtClean="0"/>
              <a:t> </a:t>
            </a:r>
            <a:r>
              <a:rPr lang="de-DE" dirty="0" err="1" smtClean="0"/>
              <a:t>the</a:t>
            </a:r>
            <a:r>
              <a:rPr lang="de-DE" dirty="0" smtClean="0"/>
              <a:t> </a:t>
            </a:r>
            <a:r>
              <a:rPr lang="de-DE" dirty="0" err="1" smtClean="0"/>
              <a:t>questions</a:t>
            </a:r>
            <a:r>
              <a:rPr lang="de-DE" dirty="0" smtClean="0"/>
              <a:t> at </a:t>
            </a:r>
            <a:r>
              <a:rPr lang="de-DE" dirty="0" err="1" smtClean="0"/>
              <a:t>the</a:t>
            </a:r>
            <a:r>
              <a:rPr lang="de-DE" dirty="0" smtClean="0"/>
              <a:t> </a:t>
            </a:r>
            <a:r>
              <a:rPr lang="de-DE" dirty="0" err="1" smtClean="0"/>
              <a:t>bottom</a:t>
            </a:r>
            <a:r>
              <a:rPr lang="de-DE" dirty="0" smtClean="0"/>
              <a:t> </a:t>
            </a:r>
            <a:r>
              <a:rPr lang="de-DE" dirty="0" err="1" smtClean="0"/>
              <a:t>of</a:t>
            </a:r>
            <a:r>
              <a:rPr lang="de-DE" dirty="0" smtClean="0"/>
              <a:t> </a:t>
            </a:r>
            <a:r>
              <a:rPr lang="de-DE" dirty="0" err="1" smtClean="0"/>
              <a:t>the</a:t>
            </a:r>
            <a:r>
              <a:rPr lang="de-DE" dirty="0" smtClean="0"/>
              <a:t> </a:t>
            </a:r>
            <a:r>
              <a:rPr lang="de-DE" dirty="0" err="1" smtClean="0"/>
              <a:t>page</a:t>
            </a:r>
            <a:r>
              <a:rPr lang="de-DE" dirty="0" smtClean="0"/>
              <a:t>. </a:t>
            </a:r>
          </a:p>
          <a:p>
            <a:r>
              <a:rPr lang="de-DE" dirty="0" err="1" smtClean="0"/>
              <a:t>Practise</a:t>
            </a:r>
            <a:r>
              <a:rPr lang="de-DE" dirty="0" smtClean="0"/>
              <a:t> </a:t>
            </a:r>
            <a:r>
              <a:rPr lang="de-DE" dirty="0" err="1" smtClean="0"/>
              <a:t>questions</a:t>
            </a:r>
            <a:r>
              <a:rPr lang="de-DE" dirty="0" smtClean="0"/>
              <a:t> 3.6</a:t>
            </a:r>
            <a:endParaRPr lang="en-GB" dirty="0"/>
          </a:p>
        </p:txBody>
      </p:sp>
    </p:spTree>
    <p:extLst>
      <p:ext uri="{BB962C8B-B14F-4D97-AF65-F5344CB8AC3E}">
        <p14:creationId xmlns:p14="http://schemas.microsoft.com/office/powerpoint/2010/main" val="106979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9011" y="282632"/>
            <a:ext cx="11363498" cy="6392487"/>
          </a:xfrm>
        </p:spPr>
        <p:txBody>
          <a:bodyPr>
            <a:normAutofit fontScale="47500" lnSpcReduction="20000"/>
          </a:bodyPr>
          <a:lstStyle/>
          <a:p>
            <a:r>
              <a:rPr lang="en-GB" dirty="0" smtClean="0"/>
              <a:t>1. a. Describe what is meant by inter molecular forces. [1 mark]</a:t>
            </a:r>
          </a:p>
          <a:p>
            <a:r>
              <a:rPr lang="en-GB" dirty="0" smtClean="0"/>
              <a:t>Answer.</a:t>
            </a:r>
          </a:p>
          <a:p>
            <a:r>
              <a:rPr lang="en-GB" dirty="0" smtClean="0"/>
              <a:t>Intermolecular forces are defined as the set of attractive and repulsive forces that occur between the molecules as a result of the polarity of the molecules.</a:t>
            </a:r>
          </a:p>
          <a:p>
            <a:r>
              <a:rPr lang="en-GB" dirty="0" smtClean="0"/>
              <a:t>b. Look at the figure. What is the chemical formula of sucrose? [1 marks]</a:t>
            </a:r>
          </a:p>
          <a:p>
            <a:endParaRPr lang="en-GB" dirty="0" smtClean="0"/>
          </a:p>
          <a:p>
            <a:r>
              <a:rPr lang="en-GB" dirty="0" smtClean="0"/>
              <a:t>Answer.</a:t>
            </a:r>
          </a:p>
          <a:p>
            <a:r>
              <a:rPr lang="en-GB" dirty="0" smtClean="0"/>
              <a:t>C12H22O11.</a:t>
            </a:r>
          </a:p>
          <a:p>
            <a:r>
              <a:rPr lang="en-GB" dirty="0" smtClean="0"/>
              <a:t>2. a. Diamond has a very high melting point. Explain why. [2 marks]</a:t>
            </a:r>
          </a:p>
          <a:p>
            <a:r>
              <a:rPr lang="en-GB" dirty="0" smtClean="0"/>
              <a:t>Answer.</a:t>
            </a:r>
          </a:p>
          <a:p>
            <a:r>
              <a:rPr lang="en-GB" dirty="0" smtClean="0"/>
              <a:t>Diamond has a giant molecular structure. Each carbon atom is covalently bonded to four other carbon atoms. A lot of energy is needed to separate the atoms in diamond. This is because covalent bonds are strong, and diamond contains very many covalent bonds. This makes diamond’s melting point and boiling point very high.</a:t>
            </a:r>
          </a:p>
          <a:p>
            <a:r>
              <a:rPr lang="en-GB" dirty="0" smtClean="0"/>
              <a:t>b. Nitrogen gas has a very strong triple covalent bond holding the nitrogen atoms together in diatomic molecules. Explain why nitrogen has a boiling point of -196° [2 marks]</a:t>
            </a:r>
          </a:p>
          <a:p>
            <a:r>
              <a:rPr lang="en-GB" dirty="0" smtClean="0"/>
              <a:t>Answer.</a:t>
            </a:r>
          </a:p>
          <a:p>
            <a:r>
              <a:rPr lang="en-GB" dirty="0" smtClean="0"/>
              <a:t>Nitrogen molecules has weak inter molecular forces between them which can be easily broken down. As a result, it has a lower boiling point. </a:t>
            </a:r>
          </a:p>
          <a:p>
            <a:r>
              <a:rPr lang="en-GB" dirty="0" smtClean="0"/>
              <a:t>3. A compound called </a:t>
            </a:r>
            <a:r>
              <a:rPr lang="en-GB" dirty="0" err="1" smtClean="0"/>
              <a:t>sulfur</a:t>
            </a:r>
            <a:r>
              <a:rPr lang="en-GB" dirty="0" smtClean="0"/>
              <a:t> hexafluoride, SF₆, is used to stop sparks forming inside electrical switches designed to control large currents. State why the properties of this compound make it particularly useful in electrical switches. [2 marks]</a:t>
            </a:r>
          </a:p>
          <a:p>
            <a:r>
              <a:rPr lang="en-GB" dirty="0" smtClean="0"/>
              <a:t>Answer.</a:t>
            </a:r>
          </a:p>
          <a:p>
            <a:r>
              <a:rPr lang="en-GB" dirty="0" smtClean="0"/>
              <a:t>When electricity is used at high voltages, it can make very large sparks called arcs, that are similar to lightning. High-voltage equipment is usually sealed inside containers of </a:t>
            </a:r>
            <a:r>
              <a:rPr lang="en-GB" dirty="0" err="1" smtClean="0"/>
              <a:t>sulfur</a:t>
            </a:r>
            <a:r>
              <a:rPr lang="en-GB" dirty="0" smtClean="0"/>
              <a:t> hexafluoride gas at high pressure to stops arcs from happening.</a:t>
            </a:r>
          </a:p>
          <a:p>
            <a:r>
              <a:rPr lang="en-GB" dirty="0" smtClean="0"/>
              <a:t>The electric power industry has been using </a:t>
            </a:r>
            <a:r>
              <a:rPr lang="en-GB" dirty="0" err="1" smtClean="0"/>
              <a:t>sulfur</a:t>
            </a:r>
            <a:r>
              <a:rPr lang="en-GB" dirty="0" smtClean="0"/>
              <a:t> hexafluoride gas as a dielectric and insulating material for many years. Its popularity is mainly due to its insulating property which does not allow it to conduct heat and electricity. </a:t>
            </a:r>
          </a:p>
          <a:p>
            <a:r>
              <a:rPr lang="en-GB" dirty="0" smtClean="0"/>
              <a:t>4. Explain why the melting point of hydrogen chloride is -115°C, whereas sodium chloride’s melting point is 801°C [4 marks]</a:t>
            </a:r>
          </a:p>
          <a:p>
            <a:r>
              <a:rPr lang="en-GB" dirty="0" smtClean="0"/>
              <a:t>Answer.</a:t>
            </a:r>
          </a:p>
          <a:p>
            <a:r>
              <a:rPr lang="en-GB" dirty="0" smtClean="0"/>
              <a:t>hydrogen chloride is a simple molecular structure whereas sodium is a giant ionic structure. There is a strong electrostatic force of attraction between opposite charge ions in sodium chloride giving it a high melting point of 801.</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842" y="1298330"/>
            <a:ext cx="1124886" cy="579044"/>
          </a:xfrm>
          <a:prstGeom prst="rect">
            <a:avLst/>
          </a:prstGeom>
        </p:spPr>
      </p:pic>
    </p:spTree>
    <p:extLst>
      <p:ext uri="{BB962C8B-B14F-4D97-AF65-F5344CB8AC3E}">
        <p14:creationId xmlns:p14="http://schemas.microsoft.com/office/powerpoint/2010/main" val="353511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81549" y="498764"/>
            <a:ext cx="4214552" cy="4214552"/>
          </a:xfrm>
          <a:prstGeom prst="rect">
            <a:avLst/>
          </a:prstGeom>
        </p:spPr>
      </p:pic>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838200" y="365125"/>
            <a:ext cx="3671058" cy="6121712"/>
          </a:xfrm>
          <a:prstGeom prst="rect">
            <a:avLst/>
          </a:prstGeom>
        </p:spPr>
      </p:pic>
    </p:spTree>
    <p:extLst>
      <p:ext uri="{BB962C8B-B14F-4D97-AF65-F5344CB8AC3E}">
        <p14:creationId xmlns:p14="http://schemas.microsoft.com/office/powerpoint/2010/main" val="116796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9243" y="831418"/>
            <a:ext cx="7068589" cy="989070"/>
          </a:xfrm>
        </p:spPr>
        <p:txBody>
          <a:bodyPr/>
          <a:lstStyle/>
          <a:p>
            <a:r>
              <a:rPr lang="de-DE" u="sng" dirty="0" err="1" smtClean="0"/>
              <a:t>Intermolecular</a:t>
            </a:r>
            <a:r>
              <a:rPr lang="de-DE" u="sng" dirty="0" smtClean="0"/>
              <a:t> </a:t>
            </a:r>
            <a:r>
              <a:rPr lang="de-DE" u="sng" dirty="0" err="1" smtClean="0"/>
              <a:t>forces</a:t>
            </a:r>
            <a:endParaRPr lang="en-GB" u="sng" dirty="0"/>
          </a:p>
        </p:txBody>
      </p:sp>
      <p:sp>
        <p:nvSpPr>
          <p:cNvPr id="3" name="Subtitle 2"/>
          <p:cNvSpPr>
            <a:spLocks noGrp="1"/>
          </p:cNvSpPr>
          <p:nvPr>
            <p:ph type="subTitle" idx="1"/>
          </p:nvPr>
        </p:nvSpPr>
        <p:spPr>
          <a:xfrm>
            <a:off x="4339243" y="2177936"/>
            <a:ext cx="7229457" cy="2833402"/>
          </a:xfrm>
        </p:spPr>
        <p:txBody>
          <a:bodyPr>
            <a:normAutofit lnSpcReduction="10000"/>
          </a:bodyPr>
          <a:lstStyle/>
          <a:p>
            <a:pPr algn="l"/>
            <a:r>
              <a:rPr lang="de-DE" dirty="0" smtClean="0"/>
              <a:t>WALT:</a:t>
            </a:r>
          </a:p>
          <a:p>
            <a:pPr algn="l"/>
            <a:r>
              <a:rPr lang="de-DE" dirty="0" smtClean="0"/>
              <a:t>State </a:t>
            </a:r>
            <a:r>
              <a:rPr lang="de-DE" dirty="0" err="1" smtClean="0"/>
              <a:t>two</a:t>
            </a:r>
            <a:r>
              <a:rPr lang="de-DE" dirty="0" smtClean="0"/>
              <a:t> </a:t>
            </a:r>
            <a:r>
              <a:rPr lang="de-DE" dirty="0" err="1" smtClean="0"/>
              <a:t>intermolecular</a:t>
            </a:r>
            <a:r>
              <a:rPr lang="de-DE" dirty="0" smtClean="0"/>
              <a:t> </a:t>
            </a:r>
            <a:r>
              <a:rPr lang="de-DE" dirty="0" err="1" smtClean="0"/>
              <a:t>forces</a:t>
            </a:r>
            <a:r>
              <a:rPr lang="de-DE" dirty="0" smtClean="0"/>
              <a:t>.</a:t>
            </a:r>
          </a:p>
          <a:p>
            <a:pPr algn="l"/>
            <a:r>
              <a:rPr lang="de-DE" dirty="0" smtClean="0"/>
              <a:t>Show </a:t>
            </a:r>
            <a:r>
              <a:rPr lang="de-DE" dirty="0" err="1" smtClean="0"/>
              <a:t>the</a:t>
            </a:r>
            <a:r>
              <a:rPr lang="de-DE" dirty="0" smtClean="0"/>
              <a:t> </a:t>
            </a:r>
            <a:r>
              <a:rPr lang="de-DE" dirty="0" err="1" smtClean="0"/>
              <a:t>two</a:t>
            </a:r>
            <a:r>
              <a:rPr lang="de-DE" dirty="0" smtClean="0"/>
              <a:t> </a:t>
            </a:r>
            <a:r>
              <a:rPr lang="de-DE" dirty="0" err="1" smtClean="0"/>
              <a:t>intermolecular</a:t>
            </a:r>
            <a:r>
              <a:rPr lang="de-DE" dirty="0" smtClean="0"/>
              <a:t> </a:t>
            </a:r>
            <a:r>
              <a:rPr lang="de-DE" dirty="0" err="1" smtClean="0"/>
              <a:t>forces</a:t>
            </a:r>
            <a:r>
              <a:rPr lang="de-DE" dirty="0" smtClean="0"/>
              <a:t> in </a:t>
            </a:r>
            <a:r>
              <a:rPr lang="de-DE" dirty="0" err="1" smtClean="0"/>
              <a:t>displayed</a:t>
            </a:r>
            <a:r>
              <a:rPr lang="de-DE" dirty="0" smtClean="0"/>
              <a:t> </a:t>
            </a:r>
            <a:r>
              <a:rPr lang="de-DE" dirty="0" err="1" smtClean="0"/>
              <a:t>formula</a:t>
            </a:r>
            <a:r>
              <a:rPr lang="de-DE" dirty="0" smtClean="0"/>
              <a:t> </a:t>
            </a:r>
            <a:r>
              <a:rPr lang="de-DE" dirty="0" err="1" smtClean="0"/>
              <a:t>diagrams</a:t>
            </a:r>
            <a:r>
              <a:rPr lang="de-DE" dirty="0" smtClean="0"/>
              <a:t>.</a:t>
            </a:r>
          </a:p>
          <a:p>
            <a:pPr algn="l"/>
            <a:r>
              <a:rPr lang="de-DE" dirty="0" err="1" smtClean="0"/>
              <a:t>Describe</a:t>
            </a:r>
            <a:r>
              <a:rPr lang="de-DE" dirty="0" smtClean="0"/>
              <a:t> </a:t>
            </a:r>
            <a:r>
              <a:rPr lang="de-DE" dirty="0" err="1" smtClean="0"/>
              <a:t>the</a:t>
            </a:r>
            <a:r>
              <a:rPr lang="de-DE" dirty="0" smtClean="0"/>
              <a:t> </a:t>
            </a:r>
            <a:r>
              <a:rPr lang="de-DE" dirty="0" err="1" smtClean="0"/>
              <a:t>attraction</a:t>
            </a:r>
            <a:r>
              <a:rPr lang="de-DE" dirty="0" smtClean="0"/>
              <a:t> in different </a:t>
            </a:r>
            <a:r>
              <a:rPr lang="de-DE" dirty="0" err="1" smtClean="0"/>
              <a:t>sized</a:t>
            </a:r>
            <a:r>
              <a:rPr lang="de-DE" dirty="0" smtClean="0"/>
              <a:t> </a:t>
            </a:r>
            <a:r>
              <a:rPr lang="de-DE" dirty="0" err="1" smtClean="0"/>
              <a:t>molecules</a:t>
            </a:r>
            <a:r>
              <a:rPr lang="de-DE" dirty="0" smtClean="0"/>
              <a:t>.</a:t>
            </a:r>
          </a:p>
          <a:p>
            <a:pPr algn="l"/>
            <a:r>
              <a:rPr lang="de-DE" dirty="0" err="1" smtClean="0"/>
              <a:t>Explain</a:t>
            </a:r>
            <a:r>
              <a:rPr lang="de-DE" dirty="0" smtClean="0"/>
              <a:t> </a:t>
            </a:r>
            <a:r>
              <a:rPr lang="de-DE" dirty="0" err="1" smtClean="0"/>
              <a:t>why</a:t>
            </a:r>
            <a:r>
              <a:rPr lang="de-DE" dirty="0" smtClean="0"/>
              <a:t> </a:t>
            </a:r>
            <a:r>
              <a:rPr lang="de-DE" dirty="0" err="1" smtClean="0"/>
              <a:t>the</a:t>
            </a:r>
            <a:r>
              <a:rPr lang="de-DE" dirty="0" smtClean="0"/>
              <a:t> </a:t>
            </a:r>
            <a:r>
              <a:rPr lang="de-DE" dirty="0" err="1" smtClean="0"/>
              <a:t>boiling</a:t>
            </a:r>
            <a:r>
              <a:rPr lang="de-DE" dirty="0" smtClean="0"/>
              <a:t> </a:t>
            </a:r>
            <a:r>
              <a:rPr lang="de-DE" dirty="0" err="1" smtClean="0"/>
              <a:t>point</a:t>
            </a:r>
            <a:r>
              <a:rPr lang="de-DE" dirty="0" smtClean="0"/>
              <a:t> </a:t>
            </a:r>
            <a:r>
              <a:rPr lang="de-DE" dirty="0" err="1" smtClean="0"/>
              <a:t>of</a:t>
            </a:r>
            <a:r>
              <a:rPr lang="de-DE" dirty="0" smtClean="0"/>
              <a:t> </a:t>
            </a:r>
            <a:r>
              <a:rPr lang="de-DE" dirty="0" err="1" smtClean="0"/>
              <a:t>water</a:t>
            </a:r>
            <a:r>
              <a:rPr lang="de-DE" dirty="0" smtClean="0"/>
              <a:t> </a:t>
            </a:r>
            <a:r>
              <a:rPr lang="de-DE" dirty="0" err="1" smtClean="0"/>
              <a:t>is</a:t>
            </a:r>
            <a:r>
              <a:rPr lang="de-DE" dirty="0" smtClean="0"/>
              <a:t> </a:t>
            </a:r>
            <a:r>
              <a:rPr lang="de-DE" dirty="0" err="1" smtClean="0"/>
              <a:t>higher</a:t>
            </a:r>
            <a:r>
              <a:rPr lang="de-DE" dirty="0" smtClean="0"/>
              <a:t> </a:t>
            </a:r>
            <a:r>
              <a:rPr lang="de-DE" dirty="0" err="1" smtClean="0"/>
              <a:t>than</a:t>
            </a:r>
            <a:r>
              <a:rPr lang="de-DE" dirty="0" smtClean="0"/>
              <a:t> </a:t>
            </a:r>
            <a:r>
              <a:rPr lang="de-DE" dirty="0" err="1" smtClean="0"/>
              <a:t>expected</a:t>
            </a:r>
            <a:r>
              <a:rPr lang="de-DE"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92" y="403196"/>
            <a:ext cx="3912103" cy="3661727"/>
          </a:xfrm>
          <a:prstGeom prst="rect">
            <a:avLst/>
          </a:prstGeom>
        </p:spPr>
      </p:pic>
    </p:spTree>
    <p:extLst>
      <p:ext uri="{BB962C8B-B14F-4D97-AF65-F5344CB8AC3E}">
        <p14:creationId xmlns:p14="http://schemas.microsoft.com/office/powerpoint/2010/main" val="42279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smtClean="0">
                <a:hlinkClick r:id="rId2"/>
              </a:rPr>
              <a:t>https://www.youtube.com/watch?v=DECGNyC-x_s</a:t>
            </a:r>
            <a:endParaRPr lang="en-GB" sz="1600" dirty="0"/>
          </a:p>
        </p:txBody>
      </p:sp>
      <p:pic>
        <p:nvPicPr>
          <p:cNvPr id="6" name="Content Placeholder 5"/>
          <p:cNvPicPr>
            <a:picLocks noGrp="1" noChangeAspect="1"/>
          </p:cNvPicPr>
          <p:nvPr>
            <p:ph idx="1"/>
          </p:nvPr>
        </p:nvPicPr>
        <p:blipFill>
          <a:blip r:embed="rId3"/>
          <a:stretch>
            <a:fillRect/>
          </a:stretch>
        </p:blipFill>
        <p:spPr>
          <a:xfrm>
            <a:off x="1074952" y="1820968"/>
            <a:ext cx="5732554" cy="3429626"/>
          </a:xfrm>
          <a:prstGeom prst="rect">
            <a:avLst/>
          </a:prstGeo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57" y="172046"/>
            <a:ext cx="3571875" cy="1885950"/>
          </a:xfrm>
          <a:prstGeom prst="rect">
            <a:avLst/>
          </a:prstGeom>
        </p:spPr>
      </p:pic>
      <p:sp>
        <p:nvSpPr>
          <p:cNvPr id="5" name="TextBox 4"/>
          <p:cNvSpPr txBox="1"/>
          <p:nvPr/>
        </p:nvSpPr>
        <p:spPr>
          <a:xfrm>
            <a:off x="4968240" y="172046"/>
            <a:ext cx="2076017" cy="646331"/>
          </a:xfrm>
          <a:prstGeom prst="rect">
            <a:avLst/>
          </a:prstGeom>
          <a:noFill/>
        </p:spPr>
        <p:txBody>
          <a:bodyPr wrap="square" rtlCol="0">
            <a:spAutoFit/>
          </a:bodyPr>
          <a:lstStyle/>
          <a:p>
            <a:r>
              <a:rPr lang="de-DE" dirty="0" err="1" smtClean="0"/>
              <a:t>Whoops</a:t>
            </a:r>
            <a:r>
              <a:rPr lang="de-DE" dirty="0" smtClean="0"/>
              <a:t>……. </a:t>
            </a:r>
            <a:r>
              <a:rPr lang="de-DE" dirty="0" err="1" smtClean="0"/>
              <a:t>correct</a:t>
            </a:r>
            <a:r>
              <a:rPr lang="de-DE" dirty="0" smtClean="0"/>
              <a:t> </a:t>
            </a:r>
            <a:r>
              <a:rPr lang="de-DE" dirty="0" err="1" smtClean="0"/>
              <a:t>the</a:t>
            </a:r>
            <a:r>
              <a:rPr lang="de-DE" dirty="0" smtClean="0"/>
              <a:t>  </a:t>
            </a:r>
            <a:r>
              <a:rPr lang="de-DE" dirty="0" err="1" smtClean="0"/>
              <a:t>literacy</a:t>
            </a:r>
            <a:r>
              <a:rPr lang="de-DE" dirty="0" smtClean="0"/>
              <a:t> </a:t>
            </a:r>
            <a:r>
              <a:rPr lang="de-DE" dirty="0" err="1" smtClean="0"/>
              <a:t>errors</a:t>
            </a:r>
            <a:r>
              <a:rPr lang="de-DE" dirty="0" smtClean="0"/>
              <a:t>!</a:t>
            </a:r>
            <a:endParaRPr lang="en-GB" dirty="0"/>
          </a:p>
        </p:txBody>
      </p:sp>
    </p:spTree>
    <p:extLst>
      <p:ext uri="{BB962C8B-B14F-4D97-AF65-F5344CB8AC3E}">
        <p14:creationId xmlns:p14="http://schemas.microsoft.com/office/powerpoint/2010/main" val="1404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water	</a:t>
            </a:r>
            <a:endParaRPr lang="en-US" dirty="0"/>
          </a:p>
        </p:txBody>
      </p:sp>
      <p:sp>
        <p:nvSpPr>
          <p:cNvPr id="3" name="Content Placeholder 2"/>
          <p:cNvSpPr>
            <a:spLocks noGrp="1"/>
          </p:cNvSpPr>
          <p:nvPr>
            <p:ph idx="1"/>
          </p:nvPr>
        </p:nvSpPr>
        <p:spPr/>
        <p:txBody>
          <a:bodyPr/>
          <a:lstStyle/>
          <a:p>
            <a:r>
              <a:rPr lang="en-GB" dirty="0" smtClean="0"/>
              <a:t>Is water a polar molecule?</a:t>
            </a:r>
          </a:p>
          <a:p>
            <a:r>
              <a:rPr lang="en-GB" dirty="0" smtClean="0"/>
              <a:t>Why?</a:t>
            </a:r>
          </a:p>
          <a:p>
            <a:r>
              <a:rPr lang="en-GB" dirty="0" smtClean="0"/>
              <a:t>What effect will this have on water molecules?</a:t>
            </a:r>
            <a:endParaRPr lang="en-US" dirty="0"/>
          </a:p>
        </p:txBody>
      </p:sp>
    </p:spTree>
    <p:extLst>
      <p:ext uri="{BB962C8B-B14F-4D97-AF65-F5344CB8AC3E}">
        <p14:creationId xmlns:p14="http://schemas.microsoft.com/office/powerpoint/2010/main" val="14873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miami.edu/tom/courses/protected/MCB6/ch02/2-05.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49" b="13478"/>
          <a:stretch/>
        </p:blipFill>
        <p:spPr bwMode="auto">
          <a:xfrm>
            <a:off x="6826021" y="1108076"/>
            <a:ext cx="2305947" cy="12237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0822" y="260648"/>
            <a:ext cx="10056379" cy="1143000"/>
          </a:xfrm>
        </p:spPr>
        <p:txBody>
          <a:bodyPr/>
          <a:lstStyle/>
          <a:p>
            <a:r>
              <a:rPr lang="en-GB" dirty="0" smtClean="0"/>
              <a:t>The boiling point of water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3693340"/>
              </p:ext>
            </p:extLst>
          </p:nvPr>
        </p:nvGraphicFramePr>
        <p:xfrm>
          <a:off x="1928552" y="3812216"/>
          <a:ext cx="5557701" cy="2671710"/>
        </p:xfrm>
        <a:graphic>
          <a:graphicData uri="http://schemas.openxmlformats.org/drawingml/2006/table">
            <a:tbl>
              <a:tblPr firstRow="1" bandRow="1">
                <a:tableStyleId>{5C22544A-7EE6-4342-B048-85BDC9FD1C3A}</a:tableStyleId>
              </a:tblPr>
              <a:tblGrid>
                <a:gridCol w="1818884">
                  <a:extLst>
                    <a:ext uri="{9D8B030D-6E8A-4147-A177-3AD203B41FA5}">
                      <a16:colId xmlns:a16="http://schemas.microsoft.com/office/drawing/2014/main" val="20000"/>
                    </a:ext>
                  </a:extLst>
                </a:gridCol>
                <a:gridCol w="2526228">
                  <a:extLst>
                    <a:ext uri="{9D8B030D-6E8A-4147-A177-3AD203B41FA5}">
                      <a16:colId xmlns:a16="http://schemas.microsoft.com/office/drawing/2014/main" val="20001"/>
                    </a:ext>
                  </a:extLst>
                </a:gridCol>
                <a:gridCol w="1212589">
                  <a:extLst>
                    <a:ext uri="{9D8B030D-6E8A-4147-A177-3AD203B41FA5}">
                      <a16:colId xmlns:a16="http://schemas.microsoft.com/office/drawing/2014/main" val="20002"/>
                    </a:ext>
                  </a:extLst>
                </a:gridCol>
              </a:tblGrid>
              <a:tr h="534342">
                <a:tc>
                  <a:txBody>
                    <a:bodyPr/>
                    <a:lstStyle/>
                    <a:p>
                      <a:r>
                        <a:rPr lang="en-GB" sz="1600" dirty="0" smtClean="0"/>
                        <a:t>Compound</a:t>
                      </a:r>
                      <a:endParaRPr lang="en-US" sz="1600" dirty="0"/>
                    </a:p>
                  </a:txBody>
                  <a:tcPr/>
                </a:tc>
                <a:tc>
                  <a:txBody>
                    <a:bodyPr/>
                    <a:lstStyle/>
                    <a:p>
                      <a:r>
                        <a:rPr lang="en-GB" sz="1600" dirty="0" smtClean="0"/>
                        <a:t>Boiling point /°C</a:t>
                      </a:r>
                      <a:endParaRPr lang="en-US" sz="1600" dirty="0"/>
                    </a:p>
                  </a:txBody>
                  <a:tcPr/>
                </a:tc>
                <a:tc>
                  <a:txBody>
                    <a:bodyPr/>
                    <a:lstStyle/>
                    <a:p>
                      <a:r>
                        <a:rPr lang="en-GB" sz="1600" dirty="0" smtClean="0"/>
                        <a:t>Period</a:t>
                      </a:r>
                      <a:endParaRPr lang="en-US" sz="1600" dirty="0"/>
                    </a:p>
                  </a:txBody>
                  <a:tcPr/>
                </a:tc>
                <a:extLst>
                  <a:ext uri="{0D108BD9-81ED-4DB2-BD59-A6C34878D82A}">
                    <a16:rowId xmlns:a16="http://schemas.microsoft.com/office/drawing/2014/main" val="10000"/>
                  </a:ext>
                </a:extLst>
              </a:tr>
              <a:tr h="534342">
                <a:tc>
                  <a:txBody>
                    <a:bodyPr/>
                    <a:lstStyle/>
                    <a:p>
                      <a:r>
                        <a:rPr lang="en-GB" sz="1600" dirty="0" smtClean="0"/>
                        <a:t>TeH</a:t>
                      </a:r>
                      <a:r>
                        <a:rPr lang="en-GB" sz="1600" baseline="-25000" dirty="0" smtClean="0"/>
                        <a:t>2</a:t>
                      </a:r>
                      <a:endParaRPr lang="en-US" sz="1600" baseline="-25000" dirty="0"/>
                    </a:p>
                  </a:txBody>
                  <a:tcPr/>
                </a:tc>
                <a:tc>
                  <a:txBody>
                    <a:bodyPr/>
                    <a:lstStyle/>
                    <a:p>
                      <a:r>
                        <a:rPr lang="en-GB" sz="1600" dirty="0" smtClean="0"/>
                        <a:t>5</a:t>
                      </a:r>
                      <a:endParaRPr lang="en-US" sz="1600" dirty="0"/>
                    </a:p>
                  </a:txBody>
                  <a:tcPr/>
                </a:tc>
                <a:tc>
                  <a:txBody>
                    <a:bodyPr/>
                    <a:lstStyle/>
                    <a:p>
                      <a:r>
                        <a:rPr lang="en-GB" sz="1600" dirty="0" smtClean="0"/>
                        <a:t>5</a:t>
                      </a:r>
                      <a:endParaRPr lang="en-US" sz="1600" dirty="0"/>
                    </a:p>
                  </a:txBody>
                  <a:tcPr/>
                </a:tc>
                <a:extLst>
                  <a:ext uri="{0D108BD9-81ED-4DB2-BD59-A6C34878D82A}">
                    <a16:rowId xmlns:a16="http://schemas.microsoft.com/office/drawing/2014/main" val="10001"/>
                  </a:ext>
                </a:extLst>
              </a:tr>
              <a:tr h="534342">
                <a:tc>
                  <a:txBody>
                    <a:bodyPr/>
                    <a:lstStyle/>
                    <a:p>
                      <a:r>
                        <a:rPr lang="en-GB" sz="1600" dirty="0" smtClean="0"/>
                        <a:t>SeH</a:t>
                      </a:r>
                      <a:r>
                        <a:rPr lang="en-GB" sz="1600" baseline="-25000" dirty="0" smtClean="0"/>
                        <a:t>2</a:t>
                      </a:r>
                      <a:endParaRPr lang="en-US" sz="1600" baseline="-25000" dirty="0"/>
                    </a:p>
                  </a:txBody>
                  <a:tcPr/>
                </a:tc>
                <a:tc>
                  <a:txBody>
                    <a:bodyPr/>
                    <a:lstStyle/>
                    <a:p>
                      <a:r>
                        <a:rPr lang="en-GB" sz="1600" dirty="0" smtClean="0"/>
                        <a:t>-40</a:t>
                      </a:r>
                      <a:endParaRPr lang="en-US" sz="1600" dirty="0"/>
                    </a:p>
                  </a:txBody>
                  <a:tcPr/>
                </a:tc>
                <a:tc>
                  <a:txBody>
                    <a:bodyPr/>
                    <a:lstStyle/>
                    <a:p>
                      <a:r>
                        <a:rPr lang="en-GB" sz="1600" dirty="0" smtClean="0"/>
                        <a:t>4</a:t>
                      </a:r>
                      <a:endParaRPr lang="en-US" sz="1600" dirty="0"/>
                    </a:p>
                  </a:txBody>
                  <a:tcPr/>
                </a:tc>
                <a:extLst>
                  <a:ext uri="{0D108BD9-81ED-4DB2-BD59-A6C34878D82A}">
                    <a16:rowId xmlns:a16="http://schemas.microsoft.com/office/drawing/2014/main" val="10002"/>
                  </a:ext>
                </a:extLst>
              </a:tr>
              <a:tr h="534342">
                <a:tc>
                  <a:txBody>
                    <a:bodyPr/>
                    <a:lstStyle/>
                    <a:p>
                      <a:r>
                        <a:rPr lang="en-GB" sz="1600" dirty="0" smtClean="0"/>
                        <a:t>H</a:t>
                      </a:r>
                      <a:r>
                        <a:rPr lang="en-GB" sz="1600" baseline="-25000" dirty="0" smtClean="0"/>
                        <a:t>2</a:t>
                      </a:r>
                      <a:r>
                        <a:rPr lang="en-GB" sz="1600" dirty="0" smtClean="0"/>
                        <a:t>S</a:t>
                      </a:r>
                      <a:endParaRPr lang="en-US" sz="1600" dirty="0"/>
                    </a:p>
                  </a:txBody>
                  <a:tcPr/>
                </a:tc>
                <a:tc>
                  <a:txBody>
                    <a:bodyPr/>
                    <a:lstStyle/>
                    <a:p>
                      <a:r>
                        <a:rPr lang="en-GB" sz="1600" dirty="0" smtClean="0"/>
                        <a:t>-60</a:t>
                      </a:r>
                      <a:endParaRPr lang="en-US" sz="1600" dirty="0"/>
                    </a:p>
                  </a:txBody>
                  <a:tcPr/>
                </a:tc>
                <a:tc>
                  <a:txBody>
                    <a:bodyPr/>
                    <a:lstStyle/>
                    <a:p>
                      <a:r>
                        <a:rPr lang="en-GB" sz="1600" dirty="0" smtClean="0"/>
                        <a:t>3</a:t>
                      </a:r>
                      <a:endParaRPr lang="en-US" sz="1600" dirty="0"/>
                    </a:p>
                  </a:txBody>
                  <a:tcPr/>
                </a:tc>
                <a:extLst>
                  <a:ext uri="{0D108BD9-81ED-4DB2-BD59-A6C34878D82A}">
                    <a16:rowId xmlns:a16="http://schemas.microsoft.com/office/drawing/2014/main" val="10003"/>
                  </a:ext>
                </a:extLst>
              </a:tr>
              <a:tr h="534342">
                <a:tc>
                  <a:txBody>
                    <a:bodyPr/>
                    <a:lstStyle/>
                    <a:p>
                      <a:r>
                        <a:rPr lang="en-GB" sz="1600" dirty="0" smtClean="0"/>
                        <a:t>H</a:t>
                      </a:r>
                      <a:r>
                        <a:rPr lang="en-GB" sz="1600" baseline="-25000" dirty="0" smtClean="0"/>
                        <a:t>2</a:t>
                      </a:r>
                      <a:r>
                        <a:rPr lang="en-GB" sz="1600" dirty="0" smtClean="0"/>
                        <a:t>O</a:t>
                      </a:r>
                      <a:endParaRPr lang="en-US" sz="1600" dirty="0"/>
                    </a:p>
                  </a:txBody>
                  <a:tcPr/>
                </a:tc>
                <a:tc>
                  <a:txBody>
                    <a:bodyPr/>
                    <a:lstStyle/>
                    <a:p>
                      <a:r>
                        <a:rPr lang="en-GB" sz="1600" dirty="0" smtClean="0"/>
                        <a:t>?</a:t>
                      </a:r>
                      <a:endParaRPr lang="en-US" sz="1600" dirty="0"/>
                    </a:p>
                  </a:txBody>
                  <a:tcPr/>
                </a:tc>
                <a:tc>
                  <a:txBody>
                    <a:bodyPr/>
                    <a:lstStyle/>
                    <a:p>
                      <a:r>
                        <a:rPr lang="en-GB" sz="1600" dirty="0" smtClean="0"/>
                        <a:t>2</a:t>
                      </a:r>
                      <a:endParaRPr lang="en-US" sz="1600" dirty="0"/>
                    </a:p>
                  </a:txBody>
                  <a:tcPr/>
                </a:tc>
                <a:extLst>
                  <a:ext uri="{0D108BD9-81ED-4DB2-BD59-A6C34878D82A}">
                    <a16:rowId xmlns:a16="http://schemas.microsoft.com/office/drawing/2014/main" val="10004"/>
                  </a:ext>
                </a:extLst>
              </a:tr>
            </a:tbl>
          </a:graphicData>
        </a:graphic>
      </p:graphicFrame>
      <p:pic>
        <p:nvPicPr>
          <p:cNvPr id="6" name="Picture 2" descr="White Hand Pen Ic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651" y="115889"/>
            <a:ext cx="11906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chemtools.chem.soton.ac.uk/projects/emalaria/page_imgs/content/wa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762" y="2344502"/>
            <a:ext cx="3761934" cy="17998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0822" y="1207585"/>
            <a:ext cx="7062304" cy="2031325"/>
          </a:xfrm>
          <a:prstGeom prst="rect">
            <a:avLst/>
          </a:prstGeom>
          <a:noFill/>
        </p:spPr>
        <p:txBody>
          <a:bodyPr wrap="square" rtlCol="0">
            <a:spAutoFit/>
          </a:bodyPr>
          <a:lstStyle/>
          <a:p>
            <a:r>
              <a:rPr lang="de-DE" dirty="0" smtClean="0"/>
              <a:t>Task – </a:t>
            </a:r>
            <a:r>
              <a:rPr lang="de-DE" dirty="0" err="1" smtClean="0"/>
              <a:t>practice</a:t>
            </a:r>
            <a:r>
              <a:rPr lang="de-DE" dirty="0" smtClean="0"/>
              <a:t> </a:t>
            </a:r>
            <a:r>
              <a:rPr lang="de-DE" dirty="0" err="1" smtClean="0"/>
              <a:t>drawing</a:t>
            </a:r>
            <a:r>
              <a:rPr lang="de-DE" dirty="0" smtClean="0"/>
              <a:t> </a:t>
            </a:r>
            <a:r>
              <a:rPr lang="de-DE" dirty="0" err="1" smtClean="0"/>
              <a:t>graphs</a:t>
            </a:r>
            <a:r>
              <a:rPr lang="de-DE" dirty="0" smtClean="0"/>
              <a:t> </a:t>
            </a:r>
          </a:p>
          <a:p>
            <a:endParaRPr lang="de-DE" dirty="0" smtClean="0"/>
          </a:p>
          <a:p>
            <a:r>
              <a:rPr lang="de-DE" dirty="0" smtClean="0"/>
              <a:t>1. Draw a </a:t>
            </a:r>
            <a:r>
              <a:rPr lang="de-DE" dirty="0" err="1" smtClean="0"/>
              <a:t>graph</a:t>
            </a:r>
            <a:r>
              <a:rPr lang="de-DE" dirty="0" smtClean="0"/>
              <a:t> </a:t>
            </a:r>
            <a:r>
              <a:rPr lang="de-DE" dirty="0" err="1" smtClean="0"/>
              <a:t>with</a:t>
            </a:r>
            <a:r>
              <a:rPr lang="de-DE" dirty="0" smtClean="0"/>
              <a:t> </a:t>
            </a:r>
            <a:r>
              <a:rPr lang="de-DE" dirty="0" err="1" smtClean="0"/>
              <a:t>period</a:t>
            </a:r>
            <a:r>
              <a:rPr lang="de-DE" dirty="0" smtClean="0"/>
              <a:t> on </a:t>
            </a:r>
            <a:r>
              <a:rPr lang="de-DE" dirty="0" err="1" smtClean="0"/>
              <a:t>the</a:t>
            </a:r>
            <a:r>
              <a:rPr lang="de-DE" dirty="0" smtClean="0"/>
              <a:t> horizontal </a:t>
            </a:r>
            <a:r>
              <a:rPr lang="de-DE" dirty="0" err="1" smtClean="0"/>
              <a:t>axis</a:t>
            </a:r>
            <a:r>
              <a:rPr lang="de-DE" dirty="0" smtClean="0"/>
              <a:t> </a:t>
            </a:r>
            <a:r>
              <a:rPr lang="de-DE" dirty="0" err="1" smtClean="0"/>
              <a:t>and</a:t>
            </a:r>
            <a:r>
              <a:rPr lang="de-DE" dirty="0" smtClean="0"/>
              <a:t> </a:t>
            </a:r>
            <a:r>
              <a:rPr lang="de-DE" dirty="0" err="1" smtClean="0"/>
              <a:t>boiling</a:t>
            </a:r>
            <a:r>
              <a:rPr lang="de-DE" dirty="0" smtClean="0"/>
              <a:t> </a:t>
            </a:r>
            <a:r>
              <a:rPr lang="de-DE" dirty="0" err="1" smtClean="0"/>
              <a:t>point</a:t>
            </a:r>
            <a:r>
              <a:rPr lang="de-DE" dirty="0" smtClean="0"/>
              <a:t> on   </a:t>
            </a:r>
            <a:r>
              <a:rPr lang="de-DE" dirty="0" err="1" smtClean="0"/>
              <a:t>the</a:t>
            </a:r>
            <a:r>
              <a:rPr lang="de-DE" dirty="0" smtClean="0"/>
              <a:t> </a:t>
            </a:r>
            <a:r>
              <a:rPr lang="de-DE" dirty="0" err="1" smtClean="0"/>
              <a:t>verticle</a:t>
            </a:r>
            <a:r>
              <a:rPr lang="de-DE" dirty="0" smtClean="0"/>
              <a:t> </a:t>
            </a:r>
            <a:r>
              <a:rPr lang="de-DE" dirty="0" err="1" smtClean="0"/>
              <a:t>axis</a:t>
            </a:r>
            <a:r>
              <a:rPr lang="de-DE" dirty="0" smtClean="0"/>
              <a:t>. </a:t>
            </a:r>
          </a:p>
          <a:p>
            <a:r>
              <a:rPr lang="de-DE" dirty="0" smtClean="0"/>
              <a:t>2. </a:t>
            </a:r>
            <a:r>
              <a:rPr lang="de-DE" dirty="0" err="1" smtClean="0"/>
              <a:t>Estimate</a:t>
            </a:r>
            <a:r>
              <a:rPr lang="de-DE" dirty="0" smtClean="0"/>
              <a:t> </a:t>
            </a:r>
            <a:r>
              <a:rPr lang="de-DE" dirty="0" err="1" smtClean="0"/>
              <a:t>the</a:t>
            </a:r>
            <a:r>
              <a:rPr lang="de-DE" dirty="0" smtClean="0"/>
              <a:t> </a:t>
            </a:r>
            <a:r>
              <a:rPr lang="de-DE" dirty="0" err="1" smtClean="0"/>
              <a:t>boiling</a:t>
            </a:r>
            <a:r>
              <a:rPr lang="de-DE" dirty="0" smtClean="0"/>
              <a:t> </a:t>
            </a:r>
            <a:r>
              <a:rPr lang="de-DE" dirty="0" err="1" smtClean="0"/>
              <a:t>point</a:t>
            </a:r>
            <a:r>
              <a:rPr lang="de-DE" dirty="0" smtClean="0"/>
              <a:t> </a:t>
            </a:r>
            <a:r>
              <a:rPr lang="de-DE" dirty="0" err="1" smtClean="0"/>
              <a:t>of</a:t>
            </a:r>
            <a:r>
              <a:rPr lang="de-DE" dirty="0" smtClean="0"/>
              <a:t> </a:t>
            </a:r>
            <a:r>
              <a:rPr lang="de-DE" dirty="0" err="1" smtClean="0"/>
              <a:t>water</a:t>
            </a:r>
            <a:endParaRPr lang="de-DE" dirty="0" smtClean="0"/>
          </a:p>
          <a:p>
            <a:r>
              <a:rPr lang="de-DE" dirty="0" smtClean="0"/>
              <a:t>3. </a:t>
            </a:r>
            <a:r>
              <a:rPr lang="de-DE" dirty="0" err="1" smtClean="0"/>
              <a:t>Describe</a:t>
            </a:r>
            <a:r>
              <a:rPr lang="de-DE" dirty="0" smtClean="0"/>
              <a:t> </a:t>
            </a:r>
            <a:r>
              <a:rPr lang="de-DE" dirty="0" err="1" smtClean="0"/>
              <a:t>why</a:t>
            </a:r>
            <a:r>
              <a:rPr lang="de-DE" dirty="0" smtClean="0"/>
              <a:t> </a:t>
            </a:r>
            <a:r>
              <a:rPr lang="de-DE" dirty="0" err="1" smtClean="0"/>
              <a:t>the</a:t>
            </a:r>
            <a:r>
              <a:rPr lang="de-DE" dirty="0" smtClean="0"/>
              <a:t> </a:t>
            </a:r>
            <a:r>
              <a:rPr lang="de-DE" dirty="0" err="1" smtClean="0"/>
              <a:t>boiling</a:t>
            </a:r>
            <a:r>
              <a:rPr lang="de-DE" dirty="0" smtClean="0"/>
              <a:t> </a:t>
            </a:r>
            <a:r>
              <a:rPr lang="de-DE" dirty="0" err="1" smtClean="0"/>
              <a:t>point</a:t>
            </a:r>
            <a:r>
              <a:rPr lang="de-DE" dirty="0" smtClean="0"/>
              <a:t> </a:t>
            </a:r>
            <a:r>
              <a:rPr lang="de-DE" dirty="0" err="1" smtClean="0"/>
              <a:t>of</a:t>
            </a:r>
            <a:r>
              <a:rPr lang="de-DE" dirty="0" smtClean="0"/>
              <a:t> </a:t>
            </a:r>
            <a:r>
              <a:rPr lang="de-DE" dirty="0" err="1" smtClean="0"/>
              <a:t>water</a:t>
            </a:r>
            <a:r>
              <a:rPr lang="de-DE" dirty="0" smtClean="0"/>
              <a:t> </a:t>
            </a:r>
            <a:r>
              <a:rPr lang="de-DE" dirty="0" err="1" smtClean="0"/>
              <a:t>is</a:t>
            </a:r>
            <a:r>
              <a:rPr lang="de-DE" dirty="0" smtClean="0"/>
              <a:t> </a:t>
            </a:r>
            <a:r>
              <a:rPr lang="de-DE" dirty="0" err="1" smtClean="0"/>
              <a:t>higher</a:t>
            </a:r>
            <a:r>
              <a:rPr lang="de-DE" dirty="0" smtClean="0"/>
              <a:t> </a:t>
            </a:r>
            <a:r>
              <a:rPr lang="de-DE" dirty="0" err="1" smtClean="0"/>
              <a:t>than</a:t>
            </a:r>
            <a:r>
              <a:rPr lang="de-DE" dirty="0" smtClean="0"/>
              <a:t> </a:t>
            </a:r>
            <a:r>
              <a:rPr lang="de-DE" dirty="0" err="1" smtClean="0"/>
              <a:t>we</a:t>
            </a:r>
            <a:r>
              <a:rPr lang="de-DE" dirty="0" smtClean="0"/>
              <a:t> </a:t>
            </a:r>
            <a:r>
              <a:rPr lang="de-DE" dirty="0" err="1" smtClean="0"/>
              <a:t>would</a:t>
            </a:r>
            <a:r>
              <a:rPr lang="de-DE" dirty="0" smtClean="0"/>
              <a:t> </a:t>
            </a:r>
            <a:r>
              <a:rPr lang="de-DE" dirty="0" err="1" smtClean="0"/>
              <a:t>expect</a:t>
            </a:r>
            <a:r>
              <a:rPr lang="de-DE" dirty="0" smtClean="0"/>
              <a:t> </a:t>
            </a:r>
            <a:r>
              <a:rPr lang="de-DE" dirty="0" err="1" smtClean="0"/>
              <a:t>it</a:t>
            </a:r>
            <a:r>
              <a:rPr lang="de-DE" dirty="0" smtClean="0"/>
              <a:t> </a:t>
            </a:r>
            <a:r>
              <a:rPr lang="de-DE" dirty="0" err="1" smtClean="0"/>
              <a:t>to</a:t>
            </a:r>
            <a:r>
              <a:rPr lang="de-DE" dirty="0" smtClean="0"/>
              <a:t> </a:t>
            </a:r>
            <a:r>
              <a:rPr lang="de-DE" dirty="0" err="1" smtClean="0"/>
              <a:t>be</a:t>
            </a:r>
            <a:r>
              <a:rPr lang="de-DE" dirty="0" smtClean="0"/>
              <a:t>. </a:t>
            </a:r>
            <a:endParaRPr lang="en-GB" dirty="0"/>
          </a:p>
        </p:txBody>
      </p:sp>
    </p:spTree>
    <p:extLst>
      <p:ext uri="{BB962C8B-B14F-4D97-AF65-F5344CB8AC3E}">
        <p14:creationId xmlns:p14="http://schemas.microsoft.com/office/powerpoint/2010/main" val="184567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Check </a:t>
            </a:r>
            <a:r>
              <a:rPr lang="de-DE" dirty="0" err="1" smtClean="0"/>
              <a:t>your</a:t>
            </a:r>
            <a:r>
              <a:rPr lang="de-DE" dirty="0" smtClean="0"/>
              <a:t> </a:t>
            </a:r>
            <a:r>
              <a:rPr lang="de-DE" dirty="0" err="1" smtClean="0"/>
              <a:t>answers</a:t>
            </a:r>
            <a:r>
              <a:rPr lang="de-DE" dirty="0" smtClean="0"/>
              <a:t> </a:t>
            </a:r>
            <a:r>
              <a:rPr lang="de-DE" dirty="0" err="1" smtClean="0"/>
              <a:t>with</a:t>
            </a:r>
            <a:r>
              <a:rPr lang="de-DE" dirty="0" smtClean="0"/>
              <a:t> a RED </a:t>
            </a:r>
            <a:r>
              <a:rPr lang="de-DE" dirty="0" err="1" smtClean="0"/>
              <a:t>pen</a:t>
            </a:r>
            <a:r>
              <a:rPr lang="de-DE" dirty="0" smtClean="0"/>
              <a:t>. </a:t>
            </a:r>
            <a:endParaRPr lang="en-GB" dirty="0"/>
          </a:p>
        </p:txBody>
      </p:sp>
      <p:sp>
        <p:nvSpPr>
          <p:cNvPr id="5" name="TextBox 4"/>
          <p:cNvSpPr txBox="1"/>
          <p:nvPr/>
        </p:nvSpPr>
        <p:spPr>
          <a:xfrm>
            <a:off x="1512916" y="4754880"/>
            <a:ext cx="2718262" cy="646331"/>
          </a:xfrm>
          <a:prstGeom prst="rect">
            <a:avLst/>
          </a:prstGeom>
          <a:noFill/>
        </p:spPr>
        <p:txBody>
          <a:bodyPr wrap="square" rtlCol="0">
            <a:spAutoFit/>
          </a:bodyPr>
          <a:lstStyle/>
          <a:p>
            <a:r>
              <a:rPr lang="de-DE" dirty="0" err="1" smtClean="0"/>
              <a:t>Boiling</a:t>
            </a:r>
            <a:r>
              <a:rPr lang="de-DE" dirty="0" smtClean="0"/>
              <a:t> </a:t>
            </a:r>
            <a:r>
              <a:rPr lang="de-DE" dirty="0" err="1" smtClean="0"/>
              <a:t>point</a:t>
            </a:r>
            <a:r>
              <a:rPr lang="de-DE" dirty="0" smtClean="0"/>
              <a:t> </a:t>
            </a:r>
            <a:r>
              <a:rPr lang="de-DE" dirty="0" err="1" smtClean="0"/>
              <a:t>of</a:t>
            </a:r>
            <a:r>
              <a:rPr lang="de-DE" dirty="0" smtClean="0"/>
              <a:t> </a:t>
            </a:r>
            <a:r>
              <a:rPr lang="de-DE" dirty="0" err="1" smtClean="0"/>
              <a:t>water</a:t>
            </a:r>
            <a:r>
              <a:rPr lang="de-DE" dirty="0" smtClean="0"/>
              <a:t>…..</a:t>
            </a:r>
            <a:r>
              <a:rPr lang="de-DE" dirty="0" err="1" smtClean="0"/>
              <a:t>about</a:t>
            </a:r>
            <a:r>
              <a:rPr lang="de-DE" dirty="0" smtClean="0"/>
              <a:t>   -80oC?</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732813655"/>
              </p:ext>
            </p:extLst>
          </p:nvPr>
        </p:nvGraphicFramePr>
        <p:xfrm>
          <a:off x="1316181" y="180564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5257800" y="4754880"/>
            <a:ext cx="6096000" cy="1754326"/>
          </a:xfrm>
          <a:prstGeom prst="rect">
            <a:avLst/>
          </a:prstGeom>
        </p:spPr>
        <p:txBody>
          <a:bodyPr>
            <a:spAutoFit/>
          </a:bodyPr>
          <a:lstStyle/>
          <a:p>
            <a:r>
              <a:rPr lang="en-GB" dirty="0"/>
              <a:t>If water was to follow the pattern of other group 6 compounds, its boiling point should be around -80°C</a:t>
            </a:r>
          </a:p>
          <a:p>
            <a:r>
              <a:rPr lang="en-GB" dirty="0"/>
              <a:t>It is much higher because the </a:t>
            </a:r>
            <a:r>
              <a:rPr lang="el-GR" dirty="0">
                <a:cs typeface="Arial"/>
              </a:rPr>
              <a:t>δ</a:t>
            </a:r>
            <a:r>
              <a:rPr lang="en-GB" dirty="0">
                <a:cs typeface="Arial"/>
              </a:rPr>
              <a:t>- of one molecule attracts the </a:t>
            </a:r>
            <a:r>
              <a:rPr lang="el-GR" dirty="0">
                <a:cs typeface="Arial"/>
              </a:rPr>
              <a:t>δ</a:t>
            </a:r>
            <a:r>
              <a:rPr lang="en-GB" dirty="0">
                <a:cs typeface="Arial"/>
              </a:rPr>
              <a:t>+ part of another molecule (hydrogen bonding)</a:t>
            </a:r>
          </a:p>
          <a:p>
            <a:r>
              <a:rPr lang="en-GB" dirty="0">
                <a:cs typeface="Arial"/>
              </a:rPr>
              <a:t>This means it needs extra heat energy to  break the bonds between </a:t>
            </a:r>
            <a:r>
              <a:rPr lang="en-GB" dirty="0" smtClean="0">
                <a:cs typeface="Arial"/>
              </a:rPr>
              <a:t>molecules </a:t>
            </a:r>
            <a:r>
              <a:rPr lang="en-GB" b="1" i="1" u="sng" dirty="0" smtClean="0">
                <a:cs typeface="Arial"/>
              </a:rPr>
              <a:t>START HERE.</a:t>
            </a:r>
            <a:endParaRPr lang="en-GB" b="1" i="1" u="sng" dirty="0"/>
          </a:p>
        </p:txBody>
      </p:sp>
      <p:sp>
        <p:nvSpPr>
          <p:cNvPr id="11" name="TextBox 10"/>
          <p:cNvSpPr txBox="1"/>
          <p:nvPr/>
        </p:nvSpPr>
        <p:spPr>
          <a:xfrm>
            <a:off x="448887" y="1620982"/>
            <a:ext cx="389313" cy="369332"/>
          </a:xfrm>
          <a:prstGeom prst="rect">
            <a:avLst/>
          </a:prstGeom>
          <a:noFill/>
        </p:spPr>
        <p:txBody>
          <a:bodyPr wrap="square" rtlCol="0">
            <a:spAutoFit/>
          </a:bodyPr>
          <a:lstStyle/>
          <a:p>
            <a:r>
              <a:rPr lang="de-DE" dirty="0" smtClean="0"/>
              <a:t>1</a:t>
            </a:r>
            <a:endParaRPr lang="en-GB" dirty="0"/>
          </a:p>
        </p:txBody>
      </p:sp>
      <p:sp>
        <p:nvSpPr>
          <p:cNvPr id="12" name="TextBox 11"/>
          <p:cNvSpPr txBox="1"/>
          <p:nvPr/>
        </p:nvSpPr>
        <p:spPr>
          <a:xfrm>
            <a:off x="448887" y="4937760"/>
            <a:ext cx="389313" cy="369332"/>
          </a:xfrm>
          <a:prstGeom prst="rect">
            <a:avLst/>
          </a:prstGeom>
          <a:noFill/>
        </p:spPr>
        <p:txBody>
          <a:bodyPr wrap="square" rtlCol="0">
            <a:spAutoFit/>
          </a:bodyPr>
          <a:lstStyle/>
          <a:p>
            <a:r>
              <a:rPr lang="de-DE" dirty="0" smtClean="0"/>
              <a:t>2</a:t>
            </a:r>
            <a:endParaRPr lang="en-GB" dirty="0"/>
          </a:p>
        </p:txBody>
      </p:sp>
      <p:sp>
        <p:nvSpPr>
          <p:cNvPr id="13" name="TextBox 12"/>
          <p:cNvSpPr txBox="1"/>
          <p:nvPr/>
        </p:nvSpPr>
        <p:spPr>
          <a:xfrm>
            <a:off x="4788131" y="5078045"/>
            <a:ext cx="390698" cy="369332"/>
          </a:xfrm>
          <a:prstGeom prst="rect">
            <a:avLst/>
          </a:prstGeom>
          <a:noFill/>
        </p:spPr>
        <p:txBody>
          <a:bodyPr wrap="square" rtlCol="0">
            <a:spAutoFit/>
          </a:bodyPr>
          <a:lstStyle/>
          <a:p>
            <a:r>
              <a:rPr lang="de-DE" dirty="0" smtClean="0"/>
              <a:t>3</a:t>
            </a:r>
            <a:endParaRPr lang="en-GB" dirty="0"/>
          </a:p>
        </p:txBody>
      </p:sp>
    </p:spTree>
    <p:extLst>
      <p:ext uri="{BB962C8B-B14F-4D97-AF65-F5344CB8AC3E}">
        <p14:creationId xmlns:p14="http://schemas.microsoft.com/office/powerpoint/2010/main" val="139904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Hydrogen bonding</a:t>
            </a:r>
            <a:endParaRPr lang="en-US" dirty="0"/>
          </a:p>
        </p:txBody>
      </p:sp>
      <p:sp>
        <p:nvSpPr>
          <p:cNvPr id="3" name="Content Placeholder 2"/>
          <p:cNvSpPr>
            <a:spLocks noGrp="1"/>
          </p:cNvSpPr>
          <p:nvPr>
            <p:ph idx="1"/>
          </p:nvPr>
        </p:nvSpPr>
        <p:spPr/>
        <p:txBody>
          <a:bodyPr/>
          <a:lstStyle/>
          <a:p>
            <a:r>
              <a:rPr lang="en-GB" dirty="0" smtClean="0"/>
              <a:t>This is a special type of dipole attraction between the </a:t>
            </a:r>
            <a:r>
              <a:rPr lang="en-GB" dirty="0" smtClean="0">
                <a:solidFill>
                  <a:srgbClr val="FF0000"/>
                </a:solidFill>
              </a:rPr>
              <a:t>hydrogen of a polar molecule</a:t>
            </a:r>
            <a:r>
              <a:rPr lang="en-GB" dirty="0" smtClean="0"/>
              <a:t> and the </a:t>
            </a:r>
            <a:r>
              <a:rPr lang="en-GB" dirty="0" err="1" smtClean="0">
                <a:solidFill>
                  <a:srgbClr val="FF0000"/>
                </a:solidFill>
              </a:rPr>
              <a:t>unbonded</a:t>
            </a:r>
            <a:r>
              <a:rPr lang="en-GB" dirty="0" smtClean="0">
                <a:solidFill>
                  <a:srgbClr val="FF0000"/>
                </a:solidFill>
              </a:rPr>
              <a:t> electron pair </a:t>
            </a:r>
            <a:r>
              <a:rPr lang="en-GB" dirty="0" smtClean="0"/>
              <a:t>of an electronegative atom (F, O or N)</a:t>
            </a:r>
          </a:p>
          <a:p>
            <a:r>
              <a:rPr lang="en-GB" dirty="0" smtClean="0"/>
              <a:t>This means the bonding between water molecules is hydrogen bonding</a:t>
            </a:r>
          </a:p>
          <a:p>
            <a:r>
              <a:rPr lang="en-GB" dirty="0" smtClean="0"/>
              <a:t>Hydrogen bonds are around half the strength of covalent bonds</a:t>
            </a:r>
            <a:endParaRPr lang="en-US" dirty="0"/>
          </a:p>
        </p:txBody>
      </p:sp>
      <p:pic>
        <p:nvPicPr>
          <p:cNvPr id="5" name="Picture 2" descr="White Hand Pen Icon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51" y="115889"/>
            <a:ext cx="11906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48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Look at </a:t>
            </a:r>
            <a:r>
              <a:rPr lang="de-DE" dirty="0" err="1" smtClean="0"/>
              <a:t>the</a:t>
            </a:r>
            <a:r>
              <a:rPr lang="de-DE" dirty="0" smtClean="0"/>
              <a:t> </a:t>
            </a:r>
            <a:r>
              <a:rPr lang="de-DE" dirty="0" err="1" smtClean="0"/>
              <a:t>diagram</a:t>
            </a:r>
            <a:r>
              <a:rPr lang="de-DE" dirty="0" smtClean="0"/>
              <a:t> </a:t>
            </a:r>
            <a:r>
              <a:rPr lang="de-DE" dirty="0" err="1" smtClean="0"/>
              <a:t>below</a:t>
            </a:r>
            <a:r>
              <a:rPr lang="de-DE" dirty="0" smtClean="0"/>
              <a:t>. </a:t>
            </a:r>
            <a:r>
              <a:rPr lang="de-DE" dirty="0" err="1" smtClean="0"/>
              <a:t>What</a:t>
            </a:r>
            <a:r>
              <a:rPr lang="de-DE" dirty="0" smtClean="0"/>
              <a:t> do </a:t>
            </a:r>
            <a:r>
              <a:rPr lang="de-DE" dirty="0" err="1" smtClean="0"/>
              <a:t>you</a:t>
            </a:r>
            <a:r>
              <a:rPr lang="de-DE" dirty="0" smtClean="0"/>
              <a:t> </a:t>
            </a:r>
            <a:r>
              <a:rPr lang="de-DE" dirty="0" err="1" smtClean="0"/>
              <a:t>think</a:t>
            </a:r>
            <a:r>
              <a:rPr lang="de-DE" dirty="0" smtClean="0"/>
              <a:t> </a:t>
            </a:r>
            <a:r>
              <a:rPr lang="de-DE" dirty="0" err="1" smtClean="0"/>
              <a:t>is</a:t>
            </a:r>
            <a:r>
              <a:rPr lang="de-DE" dirty="0" smtClean="0"/>
              <a:t> </a:t>
            </a:r>
            <a:r>
              <a:rPr lang="de-DE" dirty="0" err="1" smtClean="0"/>
              <a:t>happeneing</a:t>
            </a:r>
            <a:r>
              <a:rPr lang="de-DE" dirty="0" smtClean="0"/>
              <a:t> </a:t>
            </a:r>
            <a:r>
              <a:rPr lang="de-DE" dirty="0" err="1" smtClean="0"/>
              <a:t>here</a:t>
            </a:r>
            <a:r>
              <a:rPr lang="de-DE" dirty="0" smtClean="0"/>
              <a:t>? </a:t>
            </a:r>
            <a:endParaRPr lang="en-GB" dirty="0"/>
          </a:p>
        </p:txBody>
      </p:sp>
      <p:pic>
        <p:nvPicPr>
          <p:cNvPr id="4" name="Picture 2" descr="http://www.bio.miami.edu/tom/courses/protected/MCB6/ch02/2-05.jpg"/>
          <p:cNvPicPr>
            <a:picLocks noGrp="1" noChangeAspect="1" noChangeArrowheads="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49" b="13478"/>
          <a:stretch/>
        </p:blipFill>
        <p:spPr bwMode="auto">
          <a:xfrm rot="19852445">
            <a:off x="1989403" y="1740918"/>
            <a:ext cx="2984637" cy="1584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io.miami.edu/tom/courses/protected/MCB6/ch02/2-05.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49" b="13478"/>
          <a:stretch/>
        </p:blipFill>
        <p:spPr bwMode="auto">
          <a:xfrm rot="20123359">
            <a:off x="3494865" y="4489500"/>
            <a:ext cx="2442186" cy="1296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bio.miami.edu/tom/courses/protected/MCB6/ch02/2-05.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49" b="13478"/>
          <a:stretch/>
        </p:blipFill>
        <p:spPr bwMode="auto">
          <a:xfrm rot="17995568">
            <a:off x="4159791" y="2407479"/>
            <a:ext cx="2386413" cy="1266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io.miami.edu/tom/courses/protected/MCB6/ch02/2-05.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49" b="13478"/>
          <a:stretch/>
        </p:blipFill>
        <p:spPr bwMode="auto">
          <a:xfrm rot="19920475">
            <a:off x="1015979" y="3745234"/>
            <a:ext cx="2691680" cy="1428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23760" y="2094807"/>
            <a:ext cx="2136371" cy="3693319"/>
          </a:xfrm>
          <a:prstGeom prst="rect">
            <a:avLst/>
          </a:prstGeom>
          <a:noFill/>
        </p:spPr>
        <p:txBody>
          <a:bodyPr wrap="square" rtlCol="0">
            <a:spAutoFit/>
          </a:bodyPr>
          <a:lstStyle/>
          <a:p>
            <a:r>
              <a:rPr lang="de-DE" dirty="0" smtClean="0"/>
              <a:t>Task</a:t>
            </a:r>
          </a:p>
          <a:p>
            <a:r>
              <a:rPr lang="de-DE" dirty="0" smtClean="0"/>
              <a:t>1. Draw </a:t>
            </a:r>
            <a:r>
              <a:rPr lang="de-DE" dirty="0" err="1" smtClean="0"/>
              <a:t>the</a:t>
            </a:r>
            <a:r>
              <a:rPr lang="de-DE" dirty="0" smtClean="0"/>
              <a:t> H</a:t>
            </a:r>
            <a:r>
              <a:rPr lang="de-DE" sz="1100" dirty="0" smtClean="0"/>
              <a:t>2</a:t>
            </a:r>
            <a:r>
              <a:rPr lang="de-DE" dirty="0" smtClean="0"/>
              <a:t>O </a:t>
            </a:r>
            <a:r>
              <a:rPr lang="de-DE" dirty="0" err="1" smtClean="0"/>
              <a:t>molecules</a:t>
            </a:r>
            <a:r>
              <a:rPr lang="de-DE" dirty="0" smtClean="0"/>
              <a:t> </a:t>
            </a:r>
            <a:r>
              <a:rPr lang="de-DE" dirty="0" err="1" smtClean="0"/>
              <a:t>including</a:t>
            </a:r>
            <a:r>
              <a:rPr lang="de-DE" dirty="0" smtClean="0"/>
              <a:t> </a:t>
            </a:r>
            <a:r>
              <a:rPr lang="de-DE" dirty="0" err="1" smtClean="0"/>
              <a:t>the</a:t>
            </a:r>
            <a:r>
              <a:rPr lang="de-DE" dirty="0" smtClean="0"/>
              <a:t> </a:t>
            </a:r>
            <a:r>
              <a:rPr lang="de-DE" dirty="0" err="1" smtClean="0"/>
              <a:t>dipoles</a:t>
            </a:r>
            <a:r>
              <a:rPr lang="de-DE" dirty="0" smtClean="0"/>
              <a:t> (</a:t>
            </a:r>
            <a:r>
              <a:rPr lang="el-GR" dirty="0" smtClean="0"/>
              <a:t>δ</a:t>
            </a:r>
            <a:r>
              <a:rPr lang="de-DE" dirty="0" smtClean="0"/>
              <a:t>- </a:t>
            </a:r>
            <a:r>
              <a:rPr lang="el-GR" dirty="0" smtClean="0"/>
              <a:t>δ</a:t>
            </a:r>
            <a:r>
              <a:rPr lang="de-DE" dirty="0" smtClean="0"/>
              <a:t>+)</a:t>
            </a:r>
          </a:p>
          <a:p>
            <a:r>
              <a:rPr lang="de-DE" dirty="0" smtClean="0"/>
              <a:t>2. Show </a:t>
            </a:r>
            <a:r>
              <a:rPr lang="de-DE" dirty="0" err="1" smtClean="0"/>
              <a:t>where</a:t>
            </a:r>
            <a:r>
              <a:rPr lang="de-DE" dirty="0" smtClean="0"/>
              <a:t> </a:t>
            </a:r>
            <a:r>
              <a:rPr lang="de-DE" dirty="0" err="1" smtClean="0"/>
              <a:t>you</a:t>
            </a:r>
            <a:r>
              <a:rPr lang="de-DE" dirty="0" smtClean="0"/>
              <a:t> </a:t>
            </a:r>
            <a:r>
              <a:rPr lang="de-DE" dirty="0" err="1" smtClean="0"/>
              <a:t>think</a:t>
            </a:r>
            <a:r>
              <a:rPr lang="de-DE" dirty="0" smtClean="0"/>
              <a:t> </a:t>
            </a:r>
            <a:r>
              <a:rPr lang="de-DE" dirty="0" err="1" smtClean="0"/>
              <a:t>the</a:t>
            </a:r>
            <a:r>
              <a:rPr lang="de-DE" dirty="0" smtClean="0"/>
              <a:t> </a:t>
            </a:r>
            <a:r>
              <a:rPr lang="de-DE" dirty="0" err="1" smtClean="0"/>
              <a:t>weak</a:t>
            </a:r>
            <a:r>
              <a:rPr lang="de-DE" dirty="0" smtClean="0"/>
              <a:t> hydrogen </a:t>
            </a:r>
            <a:r>
              <a:rPr lang="de-DE" dirty="0" err="1" smtClean="0"/>
              <a:t>bonds</a:t>
            </a:r>
            <a:r>
              <a:rPr lang="de-DE" dirty="0" smtClean="0"/>
              <a:t> </a:t>
            </a:r>
            <a:r>
              <a:rPr lang="de-DE" dirty="0" err="1" smtClean="0"/>
              <a:t>would</a:t>
            </a:r>
            <a:r>
              <a:rPr lang="de-DE" dirty="0" smtClean="0"/>
              <a:t> form. </a:t>
            </a:r>
          </a:p>
          <a:p>
            <a:r>
              <a:rPr lang="de-DE" dirty="0" smtClean="0"/>
              <a:t>3. Highlight </a:t>
            </a:r>
            <a:r>
              <a:rPr lang="de-DE" dirty="0" err="1" smtClean="0"/>
              <a:t>the</a:t>
            </a:r>
            <a:r>
              <a:rPr lang="de-DE" dirty="0" smtClean="0"/>
              <a:t> </a:t>
            </a:r>
            <a:r>
              <a:rPr lang="de-DE" dirty="0" err="1" smtClean="0"/>
              <a:t>much</a:t>
            </a:r>
            <a:r>
              <a:rPr lang="de-DE" dirty="0" smtClean="0"/>
              <a:t> </a:t>
            </a:r>
            <a:r>
              <a:rPr lang="de-DE" dirty="0" err="1" smtClean="0"/>
              <a:t>stronger</a:t>
            </a:r>
            <a:r>
              <a:rPr lang="de-DE" dirty="0" smtClean="0"/>
              <a:t> </a:t>
            </a:r>
            <a:r>
              <a:rPr lang="de-DE" dirty="0" err="1" smtClean="0"/>
              <a:t>covalent</a:t>
            </a:r>
            <a:r>
              <a:rPr lang="de-DE" dirty="0" smtClean="0"/>
              <a:t> </a:t>
            </a:r>
            <a:r>
              <a:rPr lang="de-DE" dirty="0" err="1" smtClean="0"/>
              <a:t>bons</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atoms</a:t>
            </a:r>
            <a:endParaRPr lang="en-GB" dirty="0" smtClean="0"/>
          </a:p>
          <a:p>
            <a:endParaRPr lang="en-GB" dirty="0"/>
          </a:p>
        </p:txBody>
      </p:sp>
    </p:spTree>
    <p:extLst>
      <p:ext uri="{BB962C8B-B14F-4D97-AF65-F5344CB8AC3E}">
        <p14:creationId xmlns:p14="http://schemas.microsoft.com/office/powerpoint/2010/main" val="635354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http://chemtools.chem.soton.ac.uk/projects/emalaria/page_imgs/content/wate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577" y="606829"/>
            <a:ext cx="10154845" cy="485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5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Electronegativity</vt:lpstr>
      <vt:lpstr>Intermolecular forces</vt:lpstr>
      <vt:lpstr>https://www.youtube.com/watch?v=DECGNyC-x_s</vt:lpstr>
      <vt:lpstr>For water </vt:lpstr>
      <vt:lpstr>The boiling point of water</vt:lpstr>
      <vt:lpstr>Check your answers with a RED pen. </vt:lpstr>
      <vt:lpstr>Hydrogen bonding</vt:lpstr>
      <vt:lpstr>Look at the diagram below. What do you think is happeneing here? </vt:lpstr>
      <vt:lpstr>PowerPoint Presentation</vt:lpstr>
      <vt:lpstr>Van der Waal’s forces</vt:lpstr>
      <vt:lpstr>Questions</vt:lpstr>
      <vt:lpstr>Questions</vt:lpstr>
      <vt:lpstr>3.6 Structure of simple molecules</vt:lpstr>
      <vt:lpstr>PowerPoint Presentation</vt:lpstr>
      <vt:lpstr>PowerPoint Presentation</vt:lpstr>
    </vt:vector>
  </TitlesOfParts>
  <Company>SIS Swiss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dc:title>
  <dc:creator>Rachael Mayfield</dc:creator>
  <cp:lastModifiedBy>Rachael Mayfield</cp:lastModifiedBy>
  <cp:revision>22</cp:revision>
  <dcterms:created xsi:type="dcterms:W3CDTF">2019-01-11T14:20:10Z</dcterms:created>
  <dcterms:modified xsi:type="dcterms:W3CDTF">2019-01-14T14:03:08Z</dcterms:modified>
</cp:coreProperties>
</file>