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62" r:id="rId6"/>
    <p:sldId id="258" r:id="rId7"/>
    <p:sldId id="257" r:id="rId8"/>
    <p:sldId id="261" r:id="rId9"/>
    <p:sldId id="265" r:id="rId10"/>
    <p:sldId id="266" r:id="rId11"/>
    <p:sldId id="267" r:id="rId12"/>
    <p:sldId id="269" r:id="rId13"/>
    <p:sldId id="270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7C32-1B96-4E44-94EE-2749D1CC82A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79B5-CE76-4883-9160-9161206C3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10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7C32-1B96-4E44-94EE-2749D1CC82A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79B5-CE76-4883-9160-9161206C3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47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7C32-1B96-4E44-94EE-2749D1CC82A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79B5-CE76-4883-9160-9161206C3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57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7C32-1B96-4E44-94EE-2749D1CC82A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79B5-CE76-4883-9160-9161206C3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2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7C32-1B96-4E44-94EE-2749D1CC82A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79B5-CE76-4883-9160-9161206C3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4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7C32-1B96-4E44-94EE-2749D1CC82A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79B5-CE76-4883-9160-9161206C3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44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7C32-1B96-4E44-94EE-2749D1CC82A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79B5-CE76-4883-9160-9161206C3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93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7C32-1B96-4E44-94EE-2749D1CC82A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79B5-CE76-4883-9160-9161206C3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6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7C32-1B96-4E44-94EE-2749D1CC82A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79B5-CE76-4883-9160-9161206C3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4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7C32-1B96-4E44-94EE-2749D1CC82A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79B5-CE76-4883-9160-9161206C3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29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7C32-1B96-4E44-94EE-2749D1CC82A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79B5-CE76-4883-9160-9161206C3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4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37C32-1B96-4E44-94EE-2749D1CC82A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D79B5-CE76-4883-9160-9161206C3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72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2330"/>
            <a:ext cx="8686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47" y="1223494"/>
            <a:ext cx="37433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547664" y="4486672"/>
            <a:ext cx="6408712" cy="11521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Starter: name acids &amp; alkalis found at home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71364"/>
            <a:ext cx="51125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WALT:</a:t>
            </a:r>
          </a:p>
          <a:p>
            <a:r>
              <a:rPr lang="de-DE" sz="2400" dirty="0" err="1" smtClean="0"/>
              <a:t>Explain</a:t>
            </a:r>
            <a:r>
              <a:rPr lang="de-DE" sz="2400" dirty="0" smtClean="0"/>
              <a:t> </a:t>
            </a:r>
            <a:r>
              <a:rPr lang="de-DE" sz="2400" dirty="0" err="1" smtClean="0"/>
              <a:t>why</a:t>
            </a:r>
            <a:r>
              <a:rPr lang="de-DE" sz="2400" dirty="0" smtClean="0"/>
              <a:t> </a:t>
            </a:r>
            <a:r>
              <a:rPr lang="de-DE" sz="2400" dirty="0" err="1" smtClean="0"/>
              <a:t>solutions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acidic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alkali</a:t>
            </a:r>
            <a:endParaRPr lang="de-DE" sz="2400" dirty="0" smtClean="0"/>
          </a:p>
          <a:p>
            <a:r>
              <a:rPr lang="de-DE" sz="2400" dirty="0" err="1" smtClean="0"/>
              <a:t>Describe</a:t>
            </a:r>
            <a:r>
              <a:rPr lang="de-DE" sz="2400" dirty="0" smtClean="0"/>
              <a:t> </a:t>
            </a:r>
            <a:r>
              <a:rPr lang="de-DE" sz="2400" dirty="0" err="1" smtClean="0"/>
              <a:t>how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use</a:t>
            </a:r>
            <a:r>
              <a:rPr lang="de-DE" sz="2400" dirty="0" smtClean="0"/>
              <a:t> UI</a:t>
            </a:r>
          </a:p>
          <a:p>
            <a:r>
              <a:rPr lang="de-DE" sz="2400" dirty="0" smtClean="0"/>
              <a:t>State </a:t>
            </a:r>
            <a:r>
              <a:rPr lang="de-DE" sz="2400" dirty="0" err="1" smtClean="0"/>
              <a:t>how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pH </a:t>
            </a:r>
            <a:r>
              <a:rPr lang="de-DE" sz="2400" dirty="0" err="1" smtClean="0"/>
              <a:t>scale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identify</a:t>
            </a:r>
            <a:r>
              <a:rPr lang="de-DE" sz="2400" dirty="0" smtClean="0"/>
              <a:t> </a:t>
            </a:r>
            <a:r>
              <a:rPr lang="de-DE" sz="2400" dirty="0" err="1" smtClean="0"/>
              <a:t>acidic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alkaline</a:t>
            </a:r>
            <a:r>
              <a:rPr lang="de-DE" sz="2400" dirty="0" smtClean="0"/>
              <a:t> </a:t>
            </a:r>
            <a:r>
              <a:rPr lang="de-DE" sz="2400" dirty="0" err="1" smtClean="0"/>
              <a:t>solutions</a:t>
            </a:r>
            <a:endParaRPr lang="de-DE" sz="2400" dirty="0" smtClean="0"/>
          </a:p>
          <a:p>
            <a:r>
              <a:rPr lang="de-DE" sz="2400" dirty="0" err="1" smtClean="0"/>
              <a:t>Investigate</a:t>
            </a:r>
            <a:r>
              <a:rPr lang="de-DE" sz="2400" dirty="0" smtClean="0"/>
              <a:t> pH </a:t>
            </a:r>
            <a:r>
              <a:rPr lang="de-DE" sz="2400" dirty="0" err="1" smtClean="0"/>
              <a:t>changes</a:t>
            </a:r>
            <a:r>
              <a:rPr lang="de-DE" sz="2400" dirty="0" smtClean="0"/>
              <a:t> </a:t>
            </a:r>
            <a:r>
              <a:rPr lang="de-DE" sz="2400" dirty="0" err="1" smtClean="0"/>
              <a:t>when</a:t>
            </a:r>
            <a:r>
              <a:rPr lang="de-DE" sz="2400" dirty="0" smtClean="0"/>
              <a:t> a strong </a:t>
            </a:r>
            <a:r>
              <a:rPr lang="de-DE" sz="2400" dirty="0" err="1" smtClean="0"/>
              <a:t>alkali</a:t>
            </a:r>
            <a:r>
              <a:rPr lang="de-DE" sz="2400" dirty="0" smtClean="0"/>
              <a:t> </a:t>
            </a:r>
            <a:r>
              <a:rPr lang="de-DE" sz="2400" dirty="0" err="1" smtClean="0"/>
              <a:t>neutralises</a:t>
            </a:r>
            <a:r>
              <a:rPr lang="de-DE" sz="2400" dirty="0" smtClean="0"/>
              <a:t> a strong </a:t>
            </a:r>
            <a:r>
              <a:rPr lang="de-DE" sz="2400" dirty="0" err="1" smtClean="0"/>
              <a:t>acid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4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Reinforce your knowledge:</a:t>
            </a:r>
            <a:br>
              <a:rPr lang="en-GB" dirty="0" smtClean="0"/>
            </a:br>
            <a:r>
              <a:rPr lang="en-GB" dirty="0" smtClean="0"/>
              <a:t>Main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446468"/>
            <a:ext cx="6718895" cy="541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546054" y="260648"/>
            <a:ext cx="1597521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15 min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Check someone’s answers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29600" cy="452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084168" y="1340768"/>
            <a:ext cx="27363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www/EBI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6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Check someone’s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8543"/>
            <a:ext cx="8136904" cy="286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7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 Practical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a pH scale using </a:t>
            </a:r>
            <a:r>
              <a:rPr lang="en-GB" dirty="0" smtClean="0">
                <a:solidFill>
                  <a:srgbClr val="FF0000"/>
                </a:solidFill>
              </a:rPr>
              <a:t>an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acid, </a:t>
            </a:r>
            <a:r>
              <a:rPr lang="en-GB" dirty="0" smtClean="0">
                <a:solidFill>
                  <a:srgbClr val="7030A0"/>
                </a:solidFill>
              </a:rPr>
              <a:t>an alkali</a:t>
            </a:r>
            <a:r>
              <a:rPr lang="en-GB" dirty="0" smtClean="0"/>
              <a:t> &amp;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universal indicator</a:t>
            </a:r>
          </a:p>
          <a:p>
            <a:r>
              <a:rPr lang="en-GB" dirty="0" smtClean="0"/>
              <a:t>You’ll need 2 test tube racks and at least 10 (small) test tubes, pipettes</a:t>
            </a:r>
          </a:p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611845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55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summarise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68408"/>
            <a:ext cx="4495378" cy="385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43883"/>
            <a:ext cx="29718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12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Task: Complete the gaps: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40" y="1906761"/>
            <a:ext cx="8176560" cy="391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202476" y="1906761"/>
            <a:ext cx="7920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115616" y="2852936"/>
            <a:ext cx="79208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115616" y="3873252"/>
            <a:ext cx="648072" cy="419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2559224" y="5418534"/>
            <a:ext cx="864096" cy="31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910742" y="6158325"/>
            <a:ext cx="77768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Word bank: neutral, alkalis, acids, bases  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0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Check your answers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176560" cy="391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43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Theory:</a:t>
            </a:r>
            <a:br>
              <a:rPr lang="en-GB" dirty="0" smtClean="0"/>
            </a:br>
            <a:r>
              <a:rPr lang="en-GB" b="1" dirty="0" smtClean="0"/>
              <a:t>State symbols in chemical equations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i="1" dirty="0"/>
              <a:t>Sometimes it is useful to know whether the reactants and products in a chemical reaction are solids, gases, liquids or dissolved in water. We can add </a:t>
            </a:r>
            <a:r>
              <a:rPr lang="en-GB" sz="2800" b="1" i="1" dirty="0"/>
              <a:t>state symbols</a:t>
            </a:r>
            <a:r>
              <a:rPr lang="en-GB" sz="2800" i="1" dirty="0"/>
              <a:t> to a symbol equation to show this.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0" y="5229200"/>
            <a:ext cx="3960440" cy="146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mgn\AppData\Local\Microsoft\Windows\Temporary Internet Files\Content.IE5\GYPW8KU6\Writing_in_Journal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37835"/>
            <a:ext cx="28575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876" y="3037850"/>
            <a:ext cx="4509124" cy="272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42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Theory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 smtClean="0"/>
              <a:t>Acids and alkalis</a:t>
            </a:r>
            <a:endParaRPr lang="en-GB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65504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9712" y="2204864"/>
            <a:ext cx="352839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35696" y="4632494"/>
            <a:ext cx="388843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 descr="C:\Users\mgn\AppData\Local\Microsoft\Windows\Temporary Internet Files\Content.IE5\GYPW8KU6\Writing-writing-31277215-579-61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033" y="2060847"/>
            <a:ext cx="2019967" cy="213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06890" y="3068960"/>
            <a:ext cx="4104456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506890" y="5373216"/>
            <a:ext cx="6369366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4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Starter: How can you tell how acidic or alkaline a substance 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00" y="2204864"/>
            <a:ext cx="73818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7" y="5733256"/>
            <a:ext cx="68008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mgn\AppData\Local\Microsoft\Windows\Temporary Internet Files\Content.IE5\NGYZ6DOE\lrg_Boy_Thinking_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59" y="906798"/>
            <a:ext cx="1016461" cy="101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929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is pH measured in this image?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1600200"/>
            <a:ext cx="3394720" cy="4525963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GB" dirty="0" smtClean="0"/>
              <a:t>Universal indicator</a:t>
            </a:r>
          </a:p>
          <a:p>
            <a:pPr marL="514350" indent="-514350">
              <a:buAutoNum type="alphaLcParenR"/>
            </a:pPr>
            <a:r>
              <a:rPr lang="en-GB" dirty="0" smtClean="0"/>
              <a:t>pH probe/sensor</a:t>
            </a:r>
          </a:p>
          <a:p>
            <a:pPr marL="514350" indent="-514350">
              <a:buAutoNum type="alphaLcParenR"/>
            </a:pPr>
            <a:r>
              <a:rPr lang="en-GB" dirty="0" smtClean="0"/>
              <a:t>Blue litmus paper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364508" cy="442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5" y="1340768"/>
            <a:ext cx="4470453" cy="8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13" y="5061554"/>
            <a:ext cx="69723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92080" y="2636912"/>
            <a:ext cx="3096344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18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your knowledge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1772816"/>
            <a:ext cx="86391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409825"/>
            <a:ext cx="84582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814572" y="5085184"/>
            <a:ext cx="2736304" cy="12961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Self-assess: WWW/EBI</a:t>
            </a:r>
            <a:endParaRPr lang="en-GB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59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your knowledge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846"/>
            <a:ext cx="914914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5247"/>
            <a:ext cx="8712968" cy="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814572" y="5085184"/>
            <a:ext cx="2736304" cy="12961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Self-assess: WWW/EBI</a:t>
            </a:r>
            <a:endParaRPr lang="en-GB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64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Task: Complete the gaps:</vt:lpstr>
      <vt:lpstr>Check your answers</vt:lpstr>
      <vt:lpstr>Theory: State symbols in chemical equations </vt:lpstr>
      <vt:lpstr>Theory Acids and alkalis</vt:lpstr>
      <vt:lpstr>Starter: How can you tell how acidic or alkaline a substance is?</vt:lpstr>
      <vt:lpstr>How is pH measured in this image?</vt:lpstr>
      <vt:lpstr>Test your knowledge</vt:lpstr>
      <vt:lpstr>Test your knowledge</vt:lpstr>
      <vt:lpstr>Reinforce your knowledge: Main</vt:lpstr>
      <vt:lpstr>Check someone’s answers</vt:lpstr>
      <vt:lpstr>Check someone’s answers</vt:lpstr>
      <vt:lpstr>Extension Practical </vt:lpstr>
      <vt:lpstr>To summarise</vt:lpstr>
    </vt:vector>
  </TitlesOfParts>
  <Company>Priory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Marisa Naranjo</dc:creator>
  <cp:lastModifiedBy>Rachael Mayfield</cp:lastModifiedBy>
  <cp:revision>37</cp:revision>
  <dcterms:created xsi:type="dcterms:W3CDTF">2017-05-09T12:34:51Z</dcterms:created>
  <dcterms:modified xsi:type="dcterms:W3CDTF">2019-04-29T08:30:20Z</dcterms:modified>
</cp:coreProperties>
</file>