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5" r:id="rId4"/>
    <p:sldId id="302" r:id="rId5"/>
    <p:sldId id="303" r:id="rId6"/>
    <p:sldId id="289" r:id="rId7"/>
    <p:sldId id="286" r:id="rId8"/>
    <p:sldId id="287" r:id="rId9"/>
    <p:sldId id="288" r:id="rId10"/>
    <p:sldId id="304" r:id="rId11"/>
    <p:sldId id="293" r:id="rId12"/>
    <p:sldId id="290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91" r:id="rId21"/>
    <p:sldId id="292" r:id="rId22"/>
    <p:sldId id="301" r:id="rId23"/>
    <p:sldId id="306" r:id="rId24"/>
    <p:sldId id="305" r:id="rId25"/>
    <p:sldId id="309" r:id="rId26"/>
    <p:sldId id="307" r:id="rId27"/>
    <p:sldId id="308" r:id="rId28"/>
    <p:sldId id="310" r:id="rId29"/>
    <p:sldId id="311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DAA3-E5CC-4B12-A706-CB6A227386A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24E7-739A-45E4-8D08-D97CDC94AA6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Siehe Faltblatt </a:t>
            </a:r>
            <a:r>
              <a:rPr lang="de-DE" dirty="0" err="1" smtClean="0"/>
              <a:t>Römpp</a:t>
            </a:r>
            <a:r>
              <a:rPr lang="de-DE" baseline="0" dirty="0" smtClean="0"/>
              <a:t> Bilder!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24E7-739A-45E4-8D08-D97CDC94AA6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RCSB=Research </a:t>
            </a:r>
            <a:r>
              <a:rPr lang="en-US" dirty="0" err="1" smtClean="0"/>
              <a:t>Collaboratory</a:t>
            </a:r>
            <a:r>
              <a:rPr lang="en-US" dirty="0" smtClean="0"/>
              <a:t> for Structural Bioinformatics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24E7-739A-45E4-8D08-D97CDC94AA62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den üblichen UV/VIS-Spektralphotometern lassen sich aus </a:t>
            </a:r>
            <a:r>
              <a:rPr lang="de-DE" dirty="0" err="1" smtClean="0"/>
              <a:t>meßtechnischen</a:t>
            </a:r>
            <a:r>
              <a:rPr lang="de-DE" dirty="0" smtClean="0"/>
              <a:t> Gründen nur </a:t>
            </a:r>
            <a:r>
              <a:rPr lang="de-DE" dirty="0" err="1" smtClean="0"/>
              <a:t>Extinktionswerte</a:t>
            </a:r>
            <a:r>
              <a:rPr lang="de-DE" dirty="0" smtClean="0"/>
              <a:t> zwischen </a:t>
            </a:r>
            <a:r>
              <a:rPr lang="de-DE" i="1" dirty="0" smtClean="0"/>
              <a:t>E</a:t>
            </a:r>
            <a:r>
              <a:rPr lang="de-DE" dirty="0" smtClean="0"/>
              <a:t> = 0,04 (entsprechend einer Lichtdurchlässigkeit von 90 %) und </a:t>
            </a:r>
            <a:r>
              <a:rPr lang="de-DE" i="1" dirty="0" smtClean="0"/>
              <a:t>E</a:t>
            </a:r>
            <a:r>
              <a:rPr lang="de-DE" dirty="0" smtClean="0"/>
              <a:t>  = 1,0 (= 10 % Lichtdurchlässigkeit) mit hinreichender Genauigkeit messen, so </a:t>
            </a:r>
            <a:r>
              <a:rPr lang="de-DE" dirty="0" err="1" smtClean="0"/>
              <a:t>daß</a:t>
            </a:r>
            <a:r>
              <a:rPr lang="de-DE" dirty="0" smtClean="0"/>
              <a:t> die Lösungen zur Messung entsprechend verdünnt werden müssen.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24E7-739A-45E4-8D08-D97CDC94AA62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9BB5-76DA-4672-BA47-C351778D93CA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3A6C-759C-4B01-9332-E7B5CED500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gapedia.de/vsengine/vlu/vsc/de/ch/8/bc/vlu/proteine/proteinaufbau.vlu/Page/vsc/de/ch/8/bc/proteine/aminos_u_einleit/struktur1.vscml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152128"/>
          </a:xfrm>
        </p:spPr>
        <p:txBody>
          <a:bodyPr>
            <a:noAutofit/>
          </a:bodyPr>
          <a:lstStyle/>
          <a:p>
            <a:r>
              <a:rPr lang="de-DE" sz="7200" dirty="0" smtClean="0"/>
              <a:t>Proteine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2708920"/>
            <a:ext cx="83581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Lernziele:</a:t>
            </a:r>
          </a:p>
          <a:p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de-DE" sz="2400" dirty="0" smtClean="0"/>
              <a:t>-- Bedeutung</a:t>
            </a:r>
          </a:p>
          <a:p>
            <a:r>
              <a:rPr lang="de-DE" sz="2400" dirty="0" smtClean="0"/>
              <a:t>-- Aufbau aus Aminosäuren</a:t>
            </a:r>
          </a:p>
          <a:p>
            <a:r>
              <a:rPr lang="de-DE" sz="2400" dirty="0" smtClean="0"/>
              <a:t>-- </a:t>
            </a:r>
            <a:r>
              <a:rPr lang="de-DE" sz="2400" dirty="0" err="1" smtClean="0"/>
              <a:t>Peptidbindung</a:t>
            </a:r>
            <a:endParaRPr lang="de-DE" sz="2400" dirty="0" smtClean="0"/>
          </a:p>
          <a:p>
            <a:r>
              <a:rPr lang="de-DE" sz="2400" dirty="0" smtClean="0"/>
              <a:t>-- Sekundärstruktur</a:t>
            </a:r>
          </a:p>
          <a:p>
            <a:r>
              <a:rPr lang="de-DE" sz="2400" dirty="0" smtClean="0"/>
              <a:t>-- </a:t>
            </a:r>
            <a:r>
              <a:rPr lang="de-DE" sz="2400" dirty="0" err="1" smtClean="0"/>
              <a:t>Tertiärstruktur</a:t>
            </a:r>
            <a:endParaRPr lang="de-DE" sz="2400" dirty="0" smtClean="0"/>
          </a:p>
          <a:p>
            <a:r>
              <a:rPr lang="de-DE" sz="2400" dirty="0" smtClean="0"/>
              <a:t>-- Kennenlernen einiger Beispiele anhand einer Proteindatenbank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1052736"/>
            <a:ext cx="79227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Aufgaben:</a:t>
            </a:r>
          </a:p>
          <a:p>
            <a:endParaRPr lang="de-DE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de-DE" dirty="0" smtClean="0"/>
              <a:t>Wie viele asymmetrische C-Atome haben Glutaminsäure, </a:t>
            </a:r>
            <a:r>
              <a:rPr lang="de-DE" dirty="0" err="1" smtClean="0"/>
              <a:t>Threonin</a:t>
            </a:r>
            <a:r>
              <a:rPr lang="de-DE" dirty="0" smtClean="0"/>
              <a:t> und </a:t>
            </a:r>
            <a:r>
              <a:rPr lang="de-DE" dirty="0" err="1" smtClean="0"/>
              <a:t>Glycin</a:t>
            </a:r>
            <a:r>
              <a:rPr lang="de-DE" dirty="0" smtClean="0"/>
              <a:t>?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r>
              <a:rPr lang="de-DE" dirty="0" smtClean="0"/>
              <a:t>2. Welche Aminosäure hat den größten, welche den kleinsten „Rest“ bezüglich </a:t>
            </a:r>
          </a:p>
          <a:p>
            <a:r>
              <a:rPr lang="de-DE" dirty="0" smtClean="0"/>
              <a:t>der Anzahl der Atome und bezüglich des Molekulargewichts?</a:t>
            </a:r>
          </a:p>
          <a:p>
            <a:endParaRPr lang="de-DE" dirty="0" smtClean="0"/>
          </a:p>
          <a:p>
            <a:r>
              <a:rPr lang="de-DE" dirty="0" smtClean="0"/>
              <a:t>3. Welche Elemente kommen in Aminosäuren vor? 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07704" y="1772816"/>
            <a:ext cx="66238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2"/>
              </a:rPr>
              <a:t>Hierarchie der Proteinstruktur: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-- </a:t>
            </a:r>
            <a:r>
              <a:rPr lang="de-DE" dirty="0" err="1" smtClean="0"/>
              <a:t>Aminosäurekette</a:t>
            </a:r>
            <a:r>
              <a:rPr lang="de-DE" dirty="0" smtClean="0"/>
              <a:t>=</a:t>
            </a:r>
            <a:r>
              <a:rPr lang="de-DE" b="1" dirty="0" smtClean="0"/>
              <a:t>Primärstruktur</a:t>
            </a:r>
          </a:p>
          <a:p>
            <a:endParaRPr lang="de-DE" dirty="0" smtClean="0"/>
          </a:p>
          <a:p>
            <a:r>
              <a:rPr lang="de-DE" dirty="0" smtClean="0"/>
              <a:t>--Faltung oder Windung der </a:t>
            </a:r>
            <a:r>
              <a:rPr lang="de-DE" dirty="0" err="1" smtClean="0"/>
              <a:t>Aminosäurekette</a:t>
            </a:r>
            <a:r>
              <a:rPr lang="de-DE" dirty="0" smtClean="0"/>
              <a:t>=</a:t>
            </a:r>
            <a:r>
              <a:rPr lang="de-DE" b="1" dirty="0" smtClean="0"/>
              <a:t>Sekundärstruktur</a:t>
            </a:r>
          </a:p>
          <a:p>
            <a:endParaRPr lang="de-DE" dirty="0" smtClean="0"/>
          </a:p>
          <a:p>
            <a:r>
              <a:rPr lang="de-DE" dirty="0" smtClean="0"/>
              <a:t>-- dreidimensionale Anordnung der Sekundärstruktur=</a:t>
            </a:r>
            <a:r>
              <a:rPr lang="de-DE" b="1" dirty="0" err="1" smtClean="0"/>
              <a:t>Tertiärstruktur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--Zusammenlagerung von </a:t>
            </a:r>
            <a:r>
              <a:rPr lang="de-DE" dirty="0" err="1" smtClean="0"/>
              <a:t>Tertiärstrukturen</a:t>
            </a:r>
            <a:r>
              <a:rPr lang="de-DE" dirty="0" smtClean="0"/>
              <a:t>=</a:t>
            </a:r>
            <a:r>
              <a:rPr lang="de-DE" b="1" dirty="0" err="1" smtClean="0"/>
              <a:t>Quartärstruktur</a:t>
            </a:r>
            <a:endParaRPr lang="de-DE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emgapedia.de/vsengine/media/vsc/de/ch/8/bc/proteine/aminos_u_einleit/gif_pdb_mov/hel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91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620688"/>
            <a:ext cx="3470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Chemie der Proteinbildung:</a:t>
            </a:r>
          </a:p>
          <a:p>
            <a:r>
              <a:rPr lang="de-DE" b="1" dirty="0" err="1" smtClean="0"/>
              <a:t>Peptidbindung</a:t>
            </a:r>
            <a:r>
              <a:rPr lang="de-DE" b="1" dirty="0" smtClean="0"/>
              <a:t> und Primärstruktur</a:t>
            </a:r>
          </a:p>
          <a:p>
            <a:endParaRPr lang="de-DE" dirty="0"/>
          </a:p>
        </p:txBody>
      </p:sp>
      <p:pic>
        <p:nvPicPr>
          <p:cNvPr id="25602" name="Picture 2" descr="http://www.chemgapedia.de/vsengine/media/vsc/de/ch/8/bc/proteine/aminos_u_einleit/gif_pdb_mov/peptid_b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666750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43608" y="1196752"/>
            <a:ext cx="4123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Sekundärstruktur: </a:t>
            </a:r>
            <a:r>
              <a:rPr lang="el-GR" b="1" dirty="0" smtClean="0"/>
              <a:t>α-</a:t>
            </a:r>
            <a:r>
              <a:rPr lang="de-DE" b="1" dirty="0" smtClean="0"/>
              <a:t>Helix und </a:t>
            </a:r>
            <a:r>
              <a:rPr lang="el-GR" b="1" dirty="0" smtClean="0"/>
              <a:t>β-</a:t>
            </a:r>
            <a:r>
              <a:rPr lang="de-DE" b="1" dirty="0" smtClean="0"/>
              <a:t>Faltblatt</a:t>
            </a:r>
          </a:p>
          <a:p>
            <a:endParaRPr lang="de-DE" b="1" dirty="0"/>
          </a:p>
        </p:txBody>
      </p:sp>
      <p:pic>
        <p:nvPicPr>
          <p:cNvPr id="27650" name="Picture 2" descr="http://www.chemgapedia.de/vsengine/media/vsc/de/ch/8/bc/proteine/aminos_u_einleit/gif_pdb_mov/sekst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514975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hemgapedia.de/vsengine/media/vsc/de/ch/8/bc/proteine/aminos_u_einleit/gif_pdb_mov/hand_spiral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3276600" cy="2905125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267744" y="1340768"/>
            <a:ext cx="3182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 smtClean="0"/>
              <a:t>α-</a:t>
            </a:r>
            <a:r>
              <a:rPr lang="de-DE" b="1" dirty="0" smtClean="0"/>
              <a:t>Helix </a:t>
            </a:r>
          </a:p>
          <a:p>
            <a:r>
              <a:rPr lang="de-DE" dirty="0" smtClean="0"/>
              <a:t>z.B. Myoglobin und Hämoglobin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hemgapedia.de/vsengine/media/vsc/de/ch/8/bc/proteine/funktion_v_prot/struktur/pdb/kol_4clg_pdb_alt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4864"/>
            <a:ext cx="2381250" cy="62865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Synthetisches Bündel aus α-</a:t>
            </a:r>
            <a:r>
              <a:rPr lang="de-DE" dirty="0" err="1" smtClean="0"/>
              <a:t>helicalen</a:t>
            </a:r>
            <a:r>
              <a:rPr lang="de-DE" dirty="0" smtClean="0"/>
              <a:t> Strängen (</a:t>
            </a:r>
            <a:r>
              <a:rPr lang="de-DE" i="1" dirty="0" err="1" smtClean="0"/>
              <a:t>coiled</a:t>
            </a:r>
            <a:r>
              <a:rPr lang="de-DE" i="1" dirty="0" smtClean="0"/>
              <a:t> </a:t>
            </a:r>
            <a:r>
              <a:rPr lang="de-DE" i="1" dirty="0" err="1" smtClean="0"/>
              <a:t>coil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hemgapedia.de/vsengine/media/vsc/de/ch/8/bc/proteine/aminos_u_einleit/chime/helix_2m_pdb_alt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4762500" cy="47625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683568" y="764704"/>
            <a:ext cx="4323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Seitenketten ragen nach außen</a:t>
            </a:r>
          </a:p>
          <a:p>
            <a:r>
              <a:rPr lang="de-DE" dirty="0" smtClean="0"/>
              <a:t>Stabilisierung durch C=O---HN-Brücken</a:t>
            </a:r>
          </a:p>
          <a:p>
            <a:r>
              <a:rPr lang="de-DE" dirty="0" smtClean="0"/>
              <a:t>Abstand der Windungen=3,6 Aminosäuren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35896" y="1196752"/>
            <a:ext cx="143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 smtClean="0"/>
              <a:t>β-</a:t>
            </a:r>
            <a:r>
              <a:rPr lang="de-DE" b="1" dirty="0" smtClean="0"/>
              <a:t>Faltblatt</a:t>
            </a:r>
          </a:p>
          <a:p>
            <a:r>
              <a:rPr lang="de-DE" dirty="0" smtClean="0"/>
              <a:t>z.B. </a:t>
            </a:r>
            <a:r>
              <a:rPr lang="el-GR" dirty="0" smtClean="0"/>
              <a:t>β</a:t>
            </a:r>
            <a:r>
              <a:rPr lang="de-DE" dirty="0" smtClean="0"/>
              <a:t>-Keratin</a:t>
            </a:r>
            <a:endParaRPr lang="de-DE" dirty="0"/>
          </a:p>
        </p:txBody>
      </p:sp>
      <p:pic>
        <p:nvPicPr>
          <p:cNvPr id="31746" name="Picture 2" descr="http://www.chemgapedia.de/vsengine/media/vsc/de/ch/8/bc/proteine/aminos_u_einleit/gif_pdb_mov/betasheet2_pdb_alt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5587604" cy="446449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83568" y="5157192"/>
            <a:ext cx="4100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plattenartige Struktur, wenn sich mehrere</a:t>
            </a:r>
          </a:p>
          <a:p>
            <a:r>
              <a:rPr lang="de-DE" dirty="0" smtClean="0"/>
              <a:t>Ketten aneinanderlegen</a:t>
            </a:r>
          </a:p>
          <a:p>
            <a:r>
              <a:rPr lang="de-DE" dirty="0" smtClean="0"/>
              <a:t>entweder parallel oder antiparallel</a:t>
            </a:r>
          </a:p>
          <a:p>
            <a:r>
              <a:rPr lang="de-DE" dirty="0" smtClean="0"/>
              <a:t>(bezüglich N- und C-Ende)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hemgapedia.de/vsengine/media/vsc/de/ch/8/bc/proteine/aminos_u_einleit/chime/sheet2_pdb_alt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4762500" cy="476250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1043608" y="5661248"/>
            <a:ext cx="657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Streptavidin</a:t>
            </a:r>
            <a:r>
              <a:rPr lang="de-DE" dirty="0" smtClean="0"/>
              <a:t>: das Vitamin Biotin bindende Protein aus Hühnereiweiß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10527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Proteine</a:t>
            </a:r>
            <a:endParaRPr lang="de-DE" sz="4000" b="1" dirty="0"/>
          </a:p>
        </p:txBody>
      </p:sp>
      <p:sp>
        <p:nvSpPr>
          <p:cNvPr id="32778" name="AutoShape 10" descr="Bildergebnis für steak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780" name="AutoShape 12" descr="Bildergebnis für steak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782" name="AutoShape 14" descr="Bildergebnis für steak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2784" name="Picture 16" descr="https://encrypted-tbn1.gstatic.com/images?q=tbn:ANd9GcSzWu0CvNff7kwOouKeJJ9hpI-kF4nmMdiE3OzpKXWtKuseIxDp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2819400" cy="1619251"/>
          </a:xfrm>
          <a:prstGeom prst="rect">
            <a:avLst/>
          </a:prstGeom>
          <a:noFill/>
        </p:spPr>
      </p:pic>
      <p:pic>
        <p:nvPicPr>
          <p:cNvPr id="32786" name="Picture 18" descr="http://www.roempp.com/prod3/include/images/r100/RI-154-07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26707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39752" y="1052736"/>
            <a:ext cx="4422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hlinkClick r:id="rId3"/>
              </a:rPr>
              <a:t>Proteindatenbanken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 flipH="1">
            <a:off x="1449367" y="2708920"/>
            <a:ext cx="5642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Proteindatenbanken sind viele Informationen über Proteine gespeichert, wie Struktur, Funktion, Herkunft oder chemisch-physikalische Eigenschaften. </a:t>
            </a:r>
          </a:p>
          <a:p>
            <a:endParaRPr lang="de-DE" dirty="0" smtClean="0"/>
          </a:p>
          <a:p>
            <a:r>
              <a:rPr lang="de-DE" b="1" dirty="0" smtClean="0"/>
              <a:t>Beispiel:</a:t>
            </a:r>
            <a:r>
              <a:rPr lang="de-DE" dirty="0" smtClean="0"/>
              <a:t> Insulin ist in der Protein Data Bank, einer großen amerikanischen Datenbank verzeichnet unter dem</a:t>
            </a:r>
          </a:p>
          <a:p>
            <a:r>
              <a:rPr lang="de-DE" dirty="0" smtClean="0"/>
              <a:t>Code 4FG3.</a:t>
            </a:r>
          </a:p>
          <a:p>
            <a:r>
              <a:rPr lang="de-DE" dirty="0" smtClean="0"/>
              <a:t>Geben wir ihn ein.</a:t>
            </a: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980728"/>
            <a:ext cx="49490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Aufgabe:</a:t>
            </a:r>
          </a:p>
          <a:p>
            <a:endParaRPr lang="de-DE" b="1" dirty="0" smtClean="0">
              <a:solidFill>
                <a:srgbClr val="C00000"/>
              </a:solidFill>
            </a:endParaRPr>
          </a:p>
          <a:p>
            <a:r>
              <a:rPr lang="de-DE" b="1" dirty="0" smtClean="0"/>
              <a:t>Suche folgende Proteine in der Proteindatenbank:</a:t>
            </a:r>
          </a:p>
          <a:p>
            <a:r>
              <a:rPr lang="de-DE" dirty="0" smtClean="0"/>
              <a:t>1HHO</a:t>
            </a:r>
          </a:p>
          <a:p>
            <a:r>
              <a:rPr lang="de-DE" dirty="0" smtClean="0"/>
              <a:t>1OVA</a:t>
            </a:r>
          </a:p>
          <a:p>
            <a:r>
              <a:rPr lang="de-DE" dirty="0" smtClean="0"/>
              <a:t>1AO6</a:t>
            </a:r>
          </a:p>
          <a:p>
            <a:r>
              <a:rPr lang="de-DE" dirty="0" smtClean="0"/>
              <a:t>1BUY</a:t>
            </a:r>
          </a:p>
          <a:p>
            <a:r>
              <a:rPr lang="de-DE" dirty="0" smtClean="0"/>
              <a:t>193L</a:t>
            </a:r>
          </a:p>
          <a:p>
            <a:r>
              <a:rPr lang="de-DE" dirty="0" smtClean="0"/>
              <a:t>3PTN</a:t>
            </a:r>
          </a:p>
          <a:p>
            <a:r>
              <a:rPr lang="de-DE" dirty="0" smtClean="0"/>
              <a:t>1E3X</a:t>
            </a:r>
          </a:p>
          <a:p>
            <a:r>
              <a:rPr lang="de-DE" dirty="0" smtClean="0"/>
              <a:t>1VWE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und gib an:</a:t>
            </a:r>
          </a:p>
          <a:p>
            <a:r>
              <a:rPr lang="de-DE" dirty="0" smtClean="0"/>
              <a:t>den Namen</a:t>
            </a:r>
          </a:p>
          <a:p>
            <a:r>
              <a:rPr lang="de-DE" dirty="0" smtClean="0"/>
              <a:t>die Funktion</a:t>
            </a:r>
          </a:p>
          <a:p>
            <a:r>
              <a:rPr lang="de-DE" dirty="0" smtClean="0"/>
              <a:t>die Herkunft</a:t>
            </a:r>
          </a:p>
          <a:p>
            <a:r>
              <a:rPr lang="de-DE" dirty="0" smtClean="0"/>
              <a:t>Anzahl der </a:t>
            </a:r>
            <a:r>
              <a:rPr lang="de-DE" dirty="0" err="1" smtClean="0"/>
              <a:t>Aminosäureketten</a:t>
            </a:r>
            <a:endParaRPr lang="de-DE" dirty="0" smtClean="0"/>
          </a:p>
          <a:p>
            <a:r>
              <a:rPr lang="de-DE" dirty="0" smtClean="0"/>
              <a:t>Länge der </a:t>
            </a:r>
            <a:r>
              <a:rPr lang="de-DE" dirty="0" err="1" smtClean="0"/>
              <a:t>Aminosäureketten</a:t>
            </a:r>
            <a:endParaRPr lang="de-DE" dirty="0" smtClean="0"/>
          </a:p>
          <a:p>
            <a:r>
              <a:rPr lang="de-DE" dirty="0" smtClean="0"/>
              <a:t>das Molekulargewicht</a:t>
            </a:r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IS\Ch11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"/>
            <a:ext cx="4752528" cy="7219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2564904"/>
            <a:ext cx="5972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Bestimmung von Proteinen</a:t>
            </a:r>
          </a:p>
          <a:p>
            <a:r>
              <a:rPr lang="de-DE" sz="4000" b="1" dirty="0" smtClean="0"/>
              <a:t> mit Photometrie</a:t>
            </a:r>
            <a:endParaRPr lang="de-DE" sz="4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gapedia.de/vsengine/media/vsc/de/ch/13/pc/praktikum1/farbe/images/spekb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4933950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524000" y="1645920"/>
          <a:ext cx="6096000" cy="356616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Wellenlänge des absorbierten Lichts [</a:t>
                      </a:r>
                      <a:r>
                        <a:rPr lang="de-DE" dirty="0" err="1"/>
                        <a:t>nm</a:t>
                      </a:r>
                      <a:r>
                        <a:rPr lang="de-DE" dirty="0"/>
                        <a:t>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Farbe des absorbierten Lichts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Farbe der Verbindung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400-440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violett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gelbgrün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440-480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blau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gelb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480-490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grünblau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orange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490-500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blaugrün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rot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500-560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grün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purpur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560-580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gelbgrün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violett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580-595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gelb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blau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595-605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orange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grünblau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605-750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rot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blaugrün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750-800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purpur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grün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Farbe einer Verbindung als Funktion der Wellenlänge des absorbierten Lichts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27784" y="508518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A=</a:t>
            </a:r>
            <a:r>
              <a:rPr lang="de-DE" dirty="0" err="1" smtClean="0"/>
              <a:t>lg</a:t>
            </a:r>
            <a:r>
              <a:rPr lang="de-DE" dirty="0" smtClean="0"/>
              <a:t>(I</a:t>
            </a:r>
            <a:r>
              <a:rPr lang="de-DE" baseline="-25000" dirty="0" smtClean="0"/>
              <a:t>0 </a:t>
            </a:r>
            <a:r>
              <a:rPr lang="de-DE" dirty="0" smtClean="0"/>
              <a:t>/I)=</a:t>
            </a:r>
            <a:r>
              <a:rPr lang="de-DE" dirty="0" err="1" smtClean="0"/>
              <a:t>lg</a:t>
            </a:r>
            <a:r>
              <a:rPr lang="de-DE" dirty="0" smtClean="0"/>
              <a:t>(1/</a:t>
            </a:r>
            <a:r>
              <a:rPr lang="el-GR" dirty="0" smtClean="0"/>
              <a:t>τ)=ε</a:t>
            </a:r>
            <a:r>
              <a:rPr lang="de-DE" dirty="0" smtClean="0"/>
              <a:t>c</a:t>
            </a:r>
            <a:r>
              <a:rPr lang="de-DE" dirty="0" smtClean="0">
                <a:latin typeface="Brussels" pitchFamily="2" charset="0"/>
              </a:rPr>
              <a:t>l</a:t>
            </a:r>
            <a:endParaRPr lang="de-DE" dirty="0">
              <a:latin typeface="Brussels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51720" y="692696"/>
            <a:ext cx="4210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/>
              <a:t>Lambert-</a:t>
            </a:r>
            <a:r>
              <a:rPr lang="de-DE" sz="2800" b="1" dirty="0" err="1" smtClean="0"/>
              <a:t>Beer'sches</a:t>
            </a:r>
            <a:r>
              <a:rPr lang="de-DE" sz="2800" b="1" dirty="0" smtClean="0"/>
              <a:t> Gesetz</a:t>
            </a:r>
            <a:endParaRPr lang="de-DE" sz="2800" b="1" dirty="0"/>
          </a:p>
        </p:txBody>
      </p:sp>
      <p:sp>
        <p:nvSpPr>
          <p:cNvPr id="6" name="Rechteck 5"/>
          <p:cNvSpPr/>
          <p:nvPr/>
        </p:nvSpPr>
        <p:spPr>
          <a:xfrm>
            <a:off x="251520" y="1844824"/>
            <a:ext cx="9433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Beer'sches</a:t>
            </a:r>
            <a:r>
              <a:rPr lang="de-DE" b="1" dirty="0" smtClean="0"/>
              <a:t> Gesetz:</a:t>
            </a:r>
            <a:r>
              <a:rPr lang="de-DE" dirty="0" smtClean="0"/>
              <a:t> Lichtabsorption einer farbigen Lösung ist proportional zur Konzentration</a:t>
            </a:r>
          </a:p>
          <a:p>
            <a:r>
              <a:rPr lang="de-DE" dirty="0" smtClean="0"/>
              <a:t>einer Substanz, die in einem farblosen Lösemittel gelöst ist. </a:t>
            </a:r>
          </a:p>
          <a:p>
            <a:endParaRPr lang="de-DE" dirty="0" smtClean="0"/>
          </a:p>
          <a:p>
            <a:r>
              <a:rPr lang="de-DE" b="1" dirty="0" err="1" smtClean="0"/>
              <a:t>Lambert'sches</a:t>
            </a:r>
            <a:r>
              <a:rPr lang="de-DE" b="1" dirty="0" smtClean="0"/>
              <a:t> Gesetz:</a:t>
            </a:r>
            <a:r>
              <a:rPr lang="de-DE" dirty="0" smtClean="0"/>
              <a:t> Lichtabsorption einer Lösung ist bei konstanter Konzentration</a:t>
            </a:r>
          </a:p>
          <a:p>
            <a:r>
              <a:rPr lang="de-DE" dirty="0" smtClean="0"/>
              <a:t>der gelösten Substanz der Länge des Weges proportional, den das Licht durch die Probe</a:t>
            </a:r>
          </a:p>
          <a:p>
            <a:r>
              <a:rPr lang="de-DE" dirty="0" smtClean="0"/>
              <a:t> zurücklegt.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4149080"/>
            <a:ext cx="19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zusammengefasst: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467544" y="1052736"/>
          <a:ext cx="7056784" cy="4251003"/>
        </p:xfrm>
        <a:graphic>
          <a:graphicData uri="http://schemas.openxmlformats.org/drawingml/2006/table">
            <a:tbl>
              <a:tblPr/>
              <a:tblGrid>
                <a:gridCol w="945105"/>
                <a:gridCol w="6111679"/>
              </a:tblGrid>
              <a:tr h="942377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A: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Absorptionsmaß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82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</a:t>
                      </a:r>
                      <a:r>
                        <a:rPr lang="de-DE" sz="2000" baseline="-25000" dirty="0" smtClean="0"/>
                        <a:t>0</a:t>
                      </a:r>
                      <a:r>
                        <a:rPr lang="de-DE" sz="2000" dirty="0" smtClean="0"/>
                        <a:t>:</a:t>
                      </a:r>
                      <a:endParaRPr lang="de-DE" sz="2000" baseline="-25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Intensität des eingestrahlten Lichtes [</a:t>
                      </a:r>
                      <a:r>
                        <a:rPr lang="de-DE" sz="2000" dirty="0" smtClean="0"/>
                        <a:t>Wm</a:t>
                      </a:r>
                      <a:r>
                        <a:rPr lang="de-DE" sz="2000" baseline="30000" dirty="0" smtClean="0"/>
                        <a:t>-2</a:t>
                      </a:r>
                      <a:r>
                        <a:rPr lang="de-DE" sz="2000" dirty="0"/>
                        <a:t>]</a:t>
                      </a:r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5681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I: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Intensität des abgeschwächten Lichtes [Wm</a:t>
                      </a:r>
                      <a:r>
                        <a:rPr lang="de-DE" sz="2000" baseline="30000" dirty="0" smtClean="0"/>
                        <a:t>-2</a:t>
                      </a:r>
                      <a:r>
                        <a:rPr lang="de-DE" sz="2000" dirty="0" smtClean="0"/>
                        <a:t>]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986">
                <a:tc>
                  <a:txBody>
                    <a:bodyPr/>
                    <a:lstStyle/>
                    <a:p>
                      <a:r>
                        <a:rPr lang="el-GR" sz="2000" dirty="0"/>
                        <a:t>τ=</a:t>
                      </a:r>
                      <a:r>
                        <a:rPr lang="de-DE" sz="2000" dirty="0" smtClean="0"/>
                        <a:t>I/I</a:t>
                      </a:r>
                      <a:r>
                        <a:rPr lang="de-DE" sz="2000" baseline="-25000" dirty="0" smtClean="0"/>
                        <a:t>0</a:t>
                      </a:r>
                      <a:r>
                        <a:rPr lang="de-DE" dirty="0" smtClean="0"/>
                        <a:t>: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Transmissionsgrad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568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</a:t>
                      </a:r>
                      <a:r>
                        <a:rPr lang="de-DE" sz="2000" dirty="0" smtClean="0"/>
                        <a:t>:</a:t>
                      </a:r>
                      <a:endParaRPr lang="el-GR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molarer (dekadischer) Absorptionskoeffizient [</a:t>
                      </a:r>
                      <a:r>
                        <a:rPr lang="de-DE" sz="2000" dirty="0" smtClean="0"/>
                        <a:t>m</a:t>
                      </a:r>
                      <a:r>
                        <a:rPr lang="de-DE" sz="2000" baseline="30000" dirty="0" smtClean="0"/>
                        <a:t>2 </a:t>
                      </a:r>
                      <a:r>
                        <a:rPr lang="de-DE" sz="2000" dirty="0" smtClean="0"/>
                        <a:t>mol</a:t>
                      </a:r>
                      <a:r>
                        <a:rPr lang="de-DE" sz="2000" baseline="30000" dirty="0" smtClean="0"/>
                        <a:t>-1</a:t>
                      </a:r>
                      <a:r>
                        <a:rPr lang="de-DE" sz="2000" dirty="0"/>
                        <a:t>]</a:t>
                      </a:r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29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c: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Konzentration der Probe [molL</a:t>
                      </a:r>
                      <a:r>
                        <a:rPr lang="de-DE" sz="2000" baseline="30000" dirty="0" smtClean="0"/>
                        <a:t>-1</a:t>
                      </a:r>
                      <a:r>
                        <a:rPr lang="de-DE" sz="2000" dirty="0" smtClean="0"/>
                        <a:t>]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29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Brussels" pitchFamily="2" charset="0"/>
                        </a:rPr>
                        <a:t>l</a:t>
                      </a:r>
                      <a:r>
                        <a:rPr lang="de-DE" sz="2000" dirty="0" smtClean="0"/>
                        <a:t>: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Weglänge</a:t>
                      </a:r>
                      <a:r>
                        <a:rPr lang="de-DE" sz="2000" dirty="0" smtClean="0"/>
                        <a:t> des Lichtstrahls durch die Probe [m]</a:t>
                      </a:r>
                      <a:endParaRPr lang="de-DE" sz="20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39752" y="1196752"/>
            <a:ext cx="3002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Kolorimetrie:</a:t>
            </a:r>
            <a:endParaRPr lang="de-DE" sz="4000" b="1" dirty="0"/>
          </a:p>
        </p:txBody>
      </p:sp>
      <p:sp>
        <p:nvSpPr>
          <p:cNvPr id="5" name="Rechteck 4"/>
          <p:cNvSpPr/>
          <p:nvPr/>
        </p:nvSpPr>
        <p:spPr>
          <a:xfrm>
            <a:off x="1691680" y="2132856"/>
            <a:ext cx="4186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Vergleich der Absorption zweier Lösungen.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7664" y="3068960"/>
            <a:ext cx="6251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Lineare Beziehung zwischen Konzentration und Absorptionsmaß:</a:t>
            </a:r>
          </a:p>
          <a:p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1763688" y="3861048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763688" y="594928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763688" y="4509120"/>
            <a:ext cx="244827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71600" y="40050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788024" y="630932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ule-bw.de/faecher-und-schularten/mathematisch-naturwissenschaftliche-faecher/chemie/neuer-index.html/experimente/computer/com_pics_neu/p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895850" cy="3371851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915816" y="764704"/>
            <a:ext cx="275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Titration einer Aminosäure</a:t>
            </a:r>
            <a:endParaRPr lang="de-D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2132856"/>
            <a:ext cx="82089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Zusammensetzung aus etwa 20 verschiedenen Aminosäuren in wechselnder Abfolge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136339"/>
            <a:ext cx="849694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Zusammensetzung aus etwa 20 verschiedenen Aminosäuren in wechselnder Abfolge</a:t>
            </a:r>
          </a:p>
          <a:p>
            <a:endParaRPr lang="de-DE" dirty="0" smtClean="0"/>
          </a:p>
          <a:p>
            <a:r>
              <a:rPr lang="de-DE" dirty="0" smtClean="0"/>
              <a:t>Verantwortlich für Struktur, Funktion und Stoffwechsel aller lebenden Zellen und Gewebe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136339"/>
            <a:ext cx="8568952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Zusammensetzung aus etwa 20 verschiedenen Aminosäuren in wechselnder Abfolge</a:t>
            </a:r>
          </a:p>
          <a:p>
            <a:endParaRPr lang="de-DE" dirty="0" smtClean="0"/>
          </a:p>
          <a:p>
            <a:r>
              <a:rPr lang="de-DE" dirty="0" smtClean="0"/>
              <a:t>Verantwortlich für Struktur, Funktion und Stoffwechsel aller lebenden Zellen und Gewebe</a:t>
            </a:r>
          </a:p>
          <a:p>
            <a:endParaRPr lang="de-DE" dirty="0" smtClean="0"/>
          </a:p>
          <a:p>
            <a:r>
              <a:rPr lang="de-DE" dirty="0" smtClean="0"/>
              <a:t>Träger der Lebensfunktionen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4067944" y="3573016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283968" y="227687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3347864" y="29249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938" name="Picture 2" descr="http://www.chemieunterricht.de/dc2/wsu-bclm/images/s27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859" y="2564904"/>
            <a:ext cx="1850180" cy="151216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187624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Grundstruktur Aminosäure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26366" y="5157192"/>
            <a:ext cx="8975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Das hier zentral dargestellte C-Atom nennt man </a:t>
            </a:r>
            <a:r>
              <a:rPr lang="de-DE" dirty="0" smtClean="0">
                <a:sym typeface="Symbol"/>
              </a:rPr>
              <a:t>-C-Atom.</a:t>
            </a:r>
          </a:p>
          <a:p>
            <a:r>
              <a:rPr lang="de-DE" dirty="0" smtClean="0">
                <a:sym typeface="Symbol"/>
              </a:rPr>
              <a:t>Es ist ein asymmetrisches C-Atom, da es vier verschiedene Substituenten trägt.</a:t>
            </a:r>
          </a:p>
          <a:p>
            <a:r>
              <a:rPr lang="de-DE" dirty="0" smtClean="0">
                <a:sym typeface="Symbol"/>
              </a:rPr>
              <a:t>Die Darstellung zeigt definitionsgemäß eine L-Aminosäure=die </a:t>
            </a:r>
            <a:r>
              <a:rPr lang="de-DE" dirty="0" err="1" smtClean="0">
                <a:sym typeface="Symbol"/>
              </a:rPr>
              <a:t>Amino</a:t>
            </a:r>
            <a:r>
              <a:rPr lang="de-DE" dirty="0" smtClean="0">
                <a:sym typeface="Symbol"/>
              </a:rPr>
              <a:t>-Gruppe zeigt nach links.</a:t>
            </a:r>
          </a:p>
          <a:p>
            <a:r>
              <a:rPr lang="de-DE" dirty="0" smtClean="0">
                <a:sym typeface="Symbol"/>
              </a:rPr>
              <a:t>Aminosäuren, die in Proteine (oder Peptide=bis 100 Aminosäuren) eingebaut werden,</a:t>
            </a:r>
          </a:p>
          <a:p>
            <a:r>
              <a:rPr lang="de-DE" dirty="0" smtClean="0">
                <a:sym typeface="Symbol"/>
              </a:rPr>
              <a:t> sind L-Aminosäuren.</a:t>
            </a:r>
            <a:endParaRPr lang="de-DE" dirty="0"/>
          </a:p>
        </p:txBody>
      </p:sp>
      <p:sp>
        <p:nvSpPr>
          <p:cNvPr id="12" name="Eingekerbter Richtungspfeil 11"/>
          <p:cNvSpPr/>
          <p:nvPr/>
        </p:nvSpPr>
        <p:spPr>
          <a:xfrm>
            <a:off x="107504" y="5229200"/>
            <a:ext cx="144016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107504" y="5517232"/>
            <a:ext cx="144016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>
            <a:off x="107504" y="5805264"/>
            <a:ext cx="144016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107504" y="6093296"/>
            <a:ext cx="144016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oempp.thieme.de/include/images/r100/RI-950-00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00075" cy="447675"/>
          </a:xfrm>
          <a:prstGeom prst="rect">
            <a:avLst/>
          </a:prstGeom>
          <a:noFill/>
        </p:spPr>
      </p:pic>
      <p:pic>
        <p:nvPicPr>
          <p:cNvPr id="1034" name="Picture 10" descr="https://roempp.thieme.de/include/images/r100/RI-950-00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600075" cy="476250"/>
          </a:xfrm>
          <a:prstGeom prst="rect">
            <a:avLst/>
          </a:prstGeom>
          <a:noFill/>
        </p:spPr>
      </p:pic>
      <p:pic>
        <p:nvPicPr>
          <p:cNvPr id="1036" name="Picture 12" descr="https://roempp.thieme.de/include/images/r100/RI-950-006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600075" cy="657226"/>
          </a:xfrm>
          <a:prstGeom prst="rect">
            <a:avLst/>
          </a:prstGeom>
          <a:noFill/>
        </p:spPr>
      </p:pic>
      <p:pic>
        <p:nvPicPr>
          <p:cNvPr id="1038" name="Picture 14" descr="https://roempp.thieme.de/include/images/r100/RI-950-006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600075" cy="838201"/>
          </a:xfrm>
          <a:prstGeom prst="rect">
            <a:avLst/>
          </a:prstGeom>
          <a:noFill/>
        </p:spPr>
      </p:pic>
      <p:pic>
        <p:nvPicPr>
          <p:cNvPr id="1040" name="Picture 16" descr="https://roempp.thieme.de/include/images/r100/RI-950-006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268760"/>
            <a:ext cx="600075" cy="838201"/>
          </a:xfrm>
          <a:prstGeom prst="rect">
            <a:avLst/>
          </a:prstGeom>
          <a:noFill/>
        </p:spPr>
      </p:pic>
      <p:pic>
        <p:nvPicPr>
          <p:cNvPr id="1042" name="Picture 18" descr="https://roempp.thieme.de/include/images/r100/RI-950-006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581128"/>
            <a:ext cx="600075" cy="971551"/>
          </a:xfrm>
          <a:prstGeom prst="rect">
            <a:avLst/>
          </a:prstGeom>
          <a:noFill/>
        </p:spPr>
      </p:pic>
      <p:pic>
        <p:nvPicPr>
          <p:cNvPr id="1044" name="Picture 20" descr="https://roempp.thieme.de/include/images/r100/RI-950-006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581128"/>
            <a:ext cx="600075" cy="1190625"/>
          </a:xfrm>
          <a:prstGeom prst="rect">
            <a:avLst/>
          </a:prstGeom>
          <a:noFill/>
        </p:spPr>
      </p:pic>
      <p:pic>
        <p:nvPicPr>
          <p:cNvPr id="1046" name="Picture 22" descr="https://roempp.thieme.de/include/images/r100/RI-950-006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581128"/>
            <a:ext cx="800100" cy="1019176"/>
          </a:xfrm>
          <a:prstGeom prst="rect">
            <a:avLst/>
          </a:prstGeom>
          <a:noFill/>
        </p:spPr>
      </p:pic>
      <p:pic>
        <p:nvPicPr>
          <p:cNvPr id="1048" name="Picture 24" descr="https://roempp.thieme.de/include/images/r100/RI-950-0070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5013176"/>
            <a:ext cx="609600" cy="514351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755576" y="6206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Aliphatische Aminosäuren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971600" y="40050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Aromatische Aminosäuren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084168" y="4005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Iminosäure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755576" y="2564904"/>
            <a:ext cx="75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Glycin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195736" y="256490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Alanin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635896" y="25649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Valin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860032" y="256490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Leucin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228184" y="256490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Isoleucin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11560" y="5949280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Phenylalanin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2195736" y="6021288"/>
            <a:ext cx="85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Tyrosin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779912" y="6021288"/>
            <a:ext cx="12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Tryptophan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588224" y="6021288"/>
            <a:ext cx="7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Prolin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roempp.thieme.de/include/images/r100/RI-950-0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00075" cy="638175"/>
          </a:xfrm>
          <a:prstGeom prst="rect">
            <a:avLst/>
          </a:prstGeom>
          <a:noFill/>
        </p:spPr>
      </p:pic>
      <p:pic>
        <p:nvPicPr>
          <p:cNvPr id="37892" name="Picture 4" descr="https://roempp.thieme.de/include/images/r100/RI-950-00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600075" cy="819151"/>
          </a:xfrm>
          <a:prstGeom prst="rect">
            <a:avLst/>
          </a:prstGeom>
          <a:noFill/>
        </p:spPr>
      </p:pic>
      <p:pic>
        <p:nvPicPr>
          <p:cNvPr id="37894" name="Picture 6" descr="https://roempp.thieme.de/include/images/r100/RI-950-007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657225" cy="752476"/>
          </a:xfrm>
          <a:prstGeom prst="rect">
            <a:avLst/>
          </a:prstGeom>
          <a:noFill/>
        </p:spPr>
      </p:pic>
      <p:pic>
        <p:nvPicPr>
          <p:cNvPr id="37896" name="Picture 8" descr="https://roempp.thieme.de/include/images/r100/RI-950-007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340768"/>
            <a:ext cx="657225" cy="933450"/>
          </a:xfrm>
          <a:prstGeom prst="rect">
            <a:avLst/>
          </a:prstGeom>
          <a:noFill/>
        </p:spPr>
      </p:pic>
      <p:pic>
        <p:nvPicPr>
          <p:cNvPr id="37898" name="Picture 10" descr="https://roempp.thieme.de/include/images/r100/RI-950-007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149080"/>
            <a:ext cx="600075" cy="638175"/>
          </a:xfrm>
          <a:prstGeom prst="rect">
            <a:avLst/>
          </a:prstGeom>
          <a:noFill/>
        </p:spPr>
      </p:pic>
      <p:pic>
        <p:nvPicPr>
          <p:cNvPr id="37900" name="Picture 12" descr="https://roempp.thieme.de/include/images/r100/RI-950-007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149080"/>
            <a:ext cx="714375" cy="657226"/>
          </a:xfrm>
          <a:prstGeom prst="rect">
            <a:avLst/>
          </a:prstGeom>
          <a:noFill/>
        </p:spPr>
      </p:pic>
      <p:pic>
        <p:nvPicPr>
          <p:cNvPr id="37902" name="Picture 14" descr="https://roempp.thieme.de/include/images/r100/RI-950-007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149080"/>
            <a:ext cx="600075" cy="638175"/>
          </a:xfrm>
          <a:prstGeom prst="rect">
            <a:avLst/>
          </a:prstGeom>
          <a:noFill/>
        </p:spPr>
      </p:pic>
      <p:pic>
        <p:nvPicPr>
          <p:cNvPr id="37904" name="Picture 16" descr="https://roempp.thieme.de/include/images/r100/RI-950-007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149080"/>
            <a:ext cx="600075" cy="10287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899592" y="548680"/>
            <a:ext cx="376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Saure Aminosäuren und deren Amide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3573016"/>
            <a:ext cx="341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Aminosäuren mit Hydroxylgruppe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932040" y="3573016"/>
            <a:ext cx="308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Schwefel-haltige Aminosäuren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187624" y="51571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Serin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411760" y="5157192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Threonin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932040" y="5229200"/>
            <a:ext cx="86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Cystein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372200" y="5229200"/>
            <a:ext cx="11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Methionin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55576" y="2492896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Asparaginsäure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483768" y="2492896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Glutaminsäure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283968" y="2492896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Asparagin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940152" y="2492896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Glutamin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roempp.thieme.de/include/images/r100/RI-950-00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00075" cy="1209676"/>
          </a:xfrm>
          <a:prstGeom prst="rect">
            <a:avLst/>
          </a:prstGeom>
          <a:noFill/>
        </p:spPr>
      </p:pic>
      <p:pic>
        <p:nvPicPr>
          <p:cNvPr id="38916" name="Picture 4" descr="https://roempp.thieme.de/include/images/r100/RI-950-00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657225" cy="1304926"/>
          </a:xfrm>
          <a:prstGeom prst="rect">
            <a:avLst/>
          </a:prstGeom>
          <a:noFill/>
        </p:spPr>
      </p:pic>
      <p:pic>
        <p:nvPicPr>
          <p:cNvPr id="38918" name="Picture 6" descr="https://roempp.thieme.de/include/images/r100/RI-950-008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600075" cy="92392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475656" y="764704"/>
            <a:ext cx="233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Basische Aminosäuren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3789040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Lysin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347864" y="3789040"/>
            <a:ext cx="85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Arginin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96136" y="3789040"/>
            <a:ext cx="89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Histidin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Bildschirmpräsentation (4:3)</PresentationFormat>
  <Paragraphs>185</Paragraphs>
  <Slides>29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Proteine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Hildegard Kienzle-Pfeilsticker</dc:creator>
  <cp:lastModifiedBy>Hildegard Kienzle-Pfeilsticker</cp:lastModifiedBy>
  <cp:revision>92</cp:revision>
  <dcterms:created xsi:type="dcterms:W3CDTF">2014-09-13T10:44:44Z</dcterms:created>
  <dcterms:modified xsi:type="dcterms:W3CDTF">2018-11-07T08:25:12Z</dcterms:modified>
</cp:coreProperties>
</file>