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63" r:id="rId5"/>
    <p:sldId id="261" r:id="rId6"/>
    <p:sldId id="264" r:id="rId7"/>
    <p:sldId id="260" r:id="rId8"/>
    <p:sldId id="265" r:id="rId9"/>
    <p:sldId id="266" r:id="rId10"/>
    <p:sldId id="257" r:id="rId11"/>
    <p:sldId id="259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0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63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54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57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12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03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38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75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6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0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324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8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69655-C0A5-4DED-9903-97058A3D17F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401F8-418C-4157-8033-779E62A11C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584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Rutherford's+Gold+Foil+Experiment+Lab&amp;&amp;view=detail&amp;mid=3B120FAD330C7FCAE2C83B120FAD330C7FCAE2C8&amp;&amp;FORM=VRDGA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Atoms </a:t>
            </a:r>
            <a:r>
              <a:rPr lang="de-DE" dirty="0" err="1" smtClean="0"/>
              <a:t>and</a:t>
            </a:r>
            <a:r>
              <a:rPr lang="de-DE" dirty="0" smtClean="0"/>
              <a:t> electronic </a:t>
            </a:r>
            <a:r>
              <a:rPr lang="de-DE" dirty="0" err="1" smtClean="0"/>
              <a:t>structure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WALT</a:t>
            </a:r>
          </a:p>
          <a:p>
            <a:r>
              <a:rPr lang="de-DE" dirty="0" err="1" smtClean="0"/>
              <a:t>Recap</a:t>
            </a:r>
            <a:r>
              <a:rPr lang="de-DE" dirty="0" smtClean="0"/>
              <a:t> </a:t>
            </a:r>
            <a:r>
              <a:rPr lang="de-DE" dirty="0" err="1" smtClean="0"/>
              <a:t>element</a:t>
            </a:r>
            <a:r>
              <a:rPr lang="de-DE" dirty="0" smtClean="0"/>
              <a:t> </a:t>
            </a:r>
            <a:r>
              <a:rPr lang="de-DE" dirty="0" err="1" smtClean="0"/>
              <a:t>names</a:t>
            </a:r>
            <a:endParaRPr lang="de-DE" dirty="0" smtClean="0"/>
          </a:p>
          <a:p>
            <a:r>
              <a:rPr lang="de-DE" dirty="0" smtClean="0"/>
              <a:t>Protons, </a:t>
            </a:r>
            <a:r>
              <a:rPr lang="de-DE" dirty="0" err="1" smtClean="0"/>
              <a:t>neutrons</a:t>
            </a:r>
            <a:r>
              <a:rPr lang="de-DE" dirty="0" smtClean="0"/>
              <a:t>, </a:t>
            </a:r>
            <a:r>
              <a:rPr lang="de-DE" dirty="0" err="1" smtClean="0"/>
              <a:t>electrons</a:t>
            </a:r>
            <a:endParaRPr lang="de-DE" dirty="0" smtClean="0"/>
          </a:p>
          <a:p>
            <a:r>
              <a:rPr lang="de-DE" dirty="0" smtClean="0"/>
              <a:t>Electronic </a:t>
            </a:r>
            <a:r>
              <a:rPr lang="de-DE" dirty="0" err="1" smtClean="0"/>
              <a:t>structures</a:t>
            </a:r>
            <a:endParaRPr lang="de-DE" dirty="0" smtClean="0"/>
          </a:p>
          <a:p>
            <a:r>
              <a:rPr lang="de-DE" dirty="0" smtClean="0"/>
              <a:t>Groups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periods</a:t>
            </a:r>
            <a:endParaRPr lang="de-DE" dirty="0" smtClean="0"/>
          </a:p>
          <a:p>
            <a:r>
              <a:rPr lang="de-DE" dirty="0" smtClean="0"/>
              <a:t>Ionisation </a:t>
            </a:r>
            <a:r>
              <a:rPr lang="de-DE" dirty="0" err="1" smtClean="0"/>
              <a:t>energy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99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Ionisation </a:t>
            </a:r>
            <a:r>
              <a:rPr lang="de-DE" dirty="0" err="1" smtClean="0"/>
              <a:t>energy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https://www.youtube.com/watch?v=hePb00CqvP0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048000" y="26903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Ionization energy is given a number of symbols including I, E, and I.E. Ionization energy is measured in kilojoules per mole (kJ mol-1) or </a:t>
            </a:r>
            <a:r>
              <a:rPr lang="en-GB" dirty="0" err="1"/>
              <a:t>electronvolts</a:t>
            </a:r>
            <a:r>
              <a:rPr lang="en-GB" dirty="0"/>
              <a:t> per atom (eV)*. (1 kJ/</a:t>
            </a:r>
            <a:r>
              <a:rPr lang="en-GB" dirty="0" err="1"/>
              <a:t>mol</a:t>
            </a:r>
            <a:r>
              <a:rPr lang="en-GB" dirty="0"/>
              <a:t> = 96.4869 x eV) Ionization energy, or ionisation energy, is the energy required to remove an electron from a gaseous atom or ion.</a:t>
            </a:r>
          </a:p>
        </p:txBody>
      </p:sp>
    </p:spTree>
    <p:extLst>
      <p:ext uri="{BB962C8B-B14F-4D97-AF65-F5344CB8AC3E}">
        <p14:creationId xmlns:p14="http://schemas.microsoft.com/office/powerpoint/2010/main" val="8430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Ionisation </a:t>
            </a:r>
            <a:r>
              <a:rPr lang="de-DE" sz="2400" dirty="0" err="1" smtClean="0"/>
              <a:t>energy</a:t>
            </a:r>
            <a:r>
              <a:rPr lang="de-DE" sz="2400" dirty="0" smtClean="0"/>
              <a:t> </a:t>
            </a:r>
            <a:r>
              <a:rPr lang="de-DE" sz="2400" dirty="0" err="1" smtClean="0"/>
              <a:t>table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2nd </a:t>
            </a:r>
            <a:r>
              <a:rPr lang="de-DE" sz="2400" dirty="0" err="1" smtClean="0"/>
              <a:t>period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elements</a:t>
            </a:r>
            <a:r>
              <a:rPr lang="de-DE" sz="2400" dirty="0" smtClean="0"/>
              <a:t>. </a:t>
            </a:r>
            <a:br>
              <a:rPr lang="de-DE" sz="2400" dirty="0" smtClean="0"/>
            </a:br>
            <a:r>
              <a:rPr lang="de-DE" sz="2400" dirty="0" smtClean="0"/>
              <a:t>„A </a:t>
            </a:r>
            <a:r>
              <a:rPr lang="de-DE" sz="2400" dirty="0" err="1" smtClean="0"/>
              <a:t>period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just a </a:t>
            </a:r>
            <a:r>
              <a:rPr lang="de-DE" sz="2400" dirty="0" err="1" smtClean="0"/>
              <a:t>term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a </a:t>
            </a:r>
            <a:r>
              <a:rPr lang="de-DE" sz="2400" dirty="0" err="1" smtClean="0"/>
              <a:t>row</a:t>
            </a:r>
            <a:r>
              <a:rPr lang="de-DE" sz="2400" dirty="0" smtClean="0"/>
              <a:t>, </a:t>
            </a:r>
            <a:r>
              <a:rPr lang="de-DE" sz="2400" dirty="0" err="1" smtClean="0"/>
              <a:t>it</a:t>
            </a:r>
            <a:r>
              <a:rPr lang="de-DE" sz="2400" dirty="0" smtClean="0"/>
              <a:t> </a:t>
            </a:r>
            <a:r>
              <a:rPr lang="de-DE" sz="2400" dirty="0" err="1" smtClean="0"/>
              <a:t>has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same </a:t>
            </a:r>
            <a:r>
              <a:rPr lang="de-DE" sz="2400" dirty="0" err="1" smtClean="0"/>
              <a:t>shell</a:t>
            </a:r>
            <a:r>
              <a:rPr lang="de-DE" sz="2400" dirty="0" smtClean="0"/>
              <a:t> </a:t>
            </a:r>
            <a:r>
              <a:rPr lang="de-DE" sz="2400" dirty="0" err="1" smtClean="0"/>
              <a:t>where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electrons</a:t>
            </a:r>
            <a:r>
              <a:rPr lang="de-DE" sz="2400" dirty="0" smtClean="0"/>
              <a:t> </a:t>
            </a:r>
            <a:r>
              <a:rPr lang="de-DE" sz="2400" dirty="0" err="1" smtClean="0"/>
              <a:t>go</a:t>
            </a:r>
            <a:r>
              <a:rPr lang="de-DE" sz="2400" dirty="0" smtClean="0"/>
              <a:t>“</a:t>
            </a:r>
            <a:br>
              <a:rPr lang="de-DE" sz="2400" dirty="0" smtClean="0"/>
            </a:br>
            <a:r>
              <a:rPr lang="de-DE" sz="2400" dirty="0" smtClean="0"/>
              <a:t>Task = Draw a </a:t>
            </a:r>
            <a:r>
              <a:rPr lang="de-DE" sz="2400" dirty="0" err="1" smtClean="0"/>
              <a:t>graph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ionisation</a:t>
            </a:r>
            <a:r>
              <a:rPr lang="de-DE" sz="2400" dirty="0" smtClean="0"/>
              <a:t> </a:t>
            </a:r>
            <a:r>
              <a:rPr lang="de-DE" sz="2400" dirty="0" err="1" smtClean="0"/>
              <a:t>energies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different </a:t>
            </a:r>
            <a:r>
              <a:rPr lang="de-DE" sz="2400" dirty="0" err="1" smtClean="0"/>
              <a:t>elements</a:t>
            </a:r>
            <a:r>
              <a:rPr lang="de-DE" sz="2400" dirty="0" smtClean="0"/>
              <a:t>. </a:t>
            </a:r>
            <a:endParaRPr lang="en-GB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365124"/>
            <a:ext cx="10722429" cy="6942319"/>
          </a:xfrm>
        </p:spPr>
      </p:pic>
    </p:spTree>
    <p:extLst>
      <p:ext uri="{BB962C8B-B14F-4D97-AF65-F5344CB8AC3E}">
        <p14:creationId xmlns:p14="http://schemas.microsoft.com/office/powerpoint/2010/main" val="123722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48887"/>
            <a:ext cx="10111413" cy="6791499"/>
          </a:xfrm>
        </p:spPr>
      </p:pic>
    </p:spTree>
    <p:extLst>
      <p:ext uri="{BB962C8B-B14F-4D97-AF65-F5344CB8AC3E}">
        <p14:creationId xmlns:p14="http://schemas.microsoft.com/office/powerpoint/2010/main" val="11109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Draw </a:t>
            </a:r>
            <a:r>
              <a:rPr lang="de-DE" dirty="0" err="1" smtClean="0"/>
              <a:t>the</a:t>
            </a:r>
            <a:r>
              <a:rPr lang="de-DE" dirty="0" smtClean="0"/>
              <a:t> electronic </a:t>
            </a:r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in </a:t>
            </a:r>
            <a:r>
              <a:rPr lang="de-DE" dirty="0" err="1" smtClean="0"/>
              <a:t>periodic</a:t>
            </a:r>
            <a:r>
              <a:rPr lang="de-DE" dirty="0" smtClean="0"/>
              <a:t> </a:t>
            </a:r>
            <a:r>
              <a:rPr lang="de-DE" dirty="0" err="1" smtClean="0"/>
              <a:t>table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327" y="1571106"/>
            <a:ext cx="7931255" cy="5371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1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History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atom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WALT:</a:t>
            </a:r>
          </a:p>
          <a:p>
            <a:r>
              <a:rPr lang="de-DE" dirty="0" smtClean="0"/>
              <a:t>State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atom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changed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time. </a:t>
            </a:r>
          </a:p>
          <a:p>
            <a:r>
              <a:rPr lang="de-DE" dirty="0" err="1" smtClean="0"/>
              <a:t>Describe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experiments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led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current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atom</a:t>
            </a:r>
            <a:r>
              <a:rPr lang="de-DE" dirty="0" smtClean="0"/>
              <a:t>. </a:t>
            </a:r>
          </a:p>
          <a:p>
            <a:r>
              <a:rPr lang="de-DE" dirty="0" err="1" smtClean="0"/>
              <a:t>Explain</a:t>
            </a:r>
            <a:r>
              <a:rPr lang="de-DE" dirty="0" smtClean="0"/>
              <a:t> </a:t>
            </a:r>
            <a:r>
              <a:rPr lang="de-DE" dirty="0" err="1" smtClean="0"/>
              <a:t>ionisation</a:t>
            </a:r>
            <a:r>
              <a:rPr lang="de-DE" dirty="0" smtClean="0"/>
              <a:t> </a:t>
            </a:r>
            <a:r>
              <a:rPr lang="de-DE" dirty="0" err="1" smtClean="0"/>
              <a:t>energies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graphs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20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Plum</a:t>
            </a:r>
            <a:r>
              <a:rPr lang="de-DE" dirty="0" smtClean="0"/>
              <a:t> </a:t>
            </a:r>
            <a:r>
              <a:rPr lang="de-DE" dirty="0" err="1" smtClean="0"/>
              <a:t>pudding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– Thomson.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79" y="1690687"/>
            <a:ext cx="4050791" cy="423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4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Rutherfords </a:t>
            </a:r>
            <a:r>
              <a:rPr lang="de-DE" dirty="0" err="1" smtClean="0"/>
              <a:t>scattering</a:t>
            </a:r>
            <a:r>
              <a:rPr lang="de-DE" dirty="0" smtClean="0"/>
              <a:t> </a:t>
            </a:r>
            <a:r>
              <a:rPr lang="de-DE" dirty="0" err="1" smtClean="0"/>
              <a:t>experiment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https://www.bing.com/videos/search?q=Rutherford%27s+Gold+Foil+Experiment+Lab&amp;&amp;view=detail&amp;mid=3B120FAD330C7FCAE2C83B120FAD330C7FCAE2C8&amp;&amp;</a:t>
            </a:r>
            <a:r>
              <a:rPr lang="en-GB" dirty="0" smtClean="0">
                <a:hlinkClick r:id="rId2"/>
              </a:rPr>
              <a:t>FORM=VRDGAR</a:t>
            </a:r>
            <a:endParaRPr lang="en-GB" dirty="0" smtClean="0"/>
          </a:p>
          <a:p>
            <a:endParaRPr lang="de-DE" dirty="0"/>
          </a:p>
          <a:p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did</a:t>
            </a:r>
            <a:r>
              <a:rPr lang="de-DE" dirty="0" smtClean="0"/>
              <a:t> Rutherford </a:t>
            </a:r>
            <a:r>
              <a:rPr lang="de-DE" dirty="0" err="1" smtClean="0"/>
              <a:t>show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nucleus</a:t>
            </a:r>
            <a:r>
              <a:rPr lang="de-DE" dirty="0" smtClean="0"/>
              <a:t> must </a:t>
            </a:r>
            <a:r>
              <a:rPr lang="de-DE" dirty="0" err="1" smtClean="0"/>
              <a:t>contain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positive </a:t>
            </a:r>
            <a:r>
              <a:rPr lang="de-DE" dirty="0" err="1" smtClean="0"/>
              <a:t>particles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negative </a:t>
            </a:r>
            <a:r>
              <a:rPr lang="de-DE" dirty="0" err="1" smtClean="0"/>
              <a:t>particles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orbiting</a:t>
            </a:r>
            <a:r>
              <a:rPr lang="de-DE" dirty="0" smtClean="0"/>
              <a:t> </a:t>
            </a:r>
            <a:r>
              <a:rPr lang="de-DE" dirty="0" err="1" smtClean="0"/>
              <a:t>around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centre</a:t>
            </a:r>
            <a:r>
              <a:rPr lang="de-DE" dirty="0" smtClean="0"/>
              <a:t>? </a:t>
            </a:r>
            <a:r>
              <a:rPr lang="de-DE" smtClean="0"/>
              <a:t>START HERE.</a:t>
            </a:r>
            <a:endParaRPr lang="de-D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8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Ernest Rutherford – Planetary </a:t>
            </a:r>
            <a:r>
              <a:rPr lang="de-DE" dirty="0" err="1" smtClean="0"/>
              <a:t>model</a:t>
            </a:r>
            <a:endParaRPr lang="en-GB" dirty="0"/>
          </a:p>
        </p:txBody>
      </p:sp>
      <p:pic>
        <p:nvPicPr>
          <p:cNvPr id="1026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248" y="2119515"/>
            <a:ext cx="6744810" cy="438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7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498" y="4707630"/>
            <a:ext cx="9144000" cy="1655762"/>
          </a:xfrm>
        </p:spPr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The positive </a:t>
            </a:r>
            <a:r>
              <a:rPr lang="de-DE" dirty="0" err="1" smtClean="0"/>
              <a:t>alpha</a:t>
            </a:r>
            <a:r>
              <a:rPr lang="de-DE" dirty="0" smtClean="0"/>
              <a:t> </a:t>
            </a:r>
            <a:r>
              <a:rPr lang="de-DE" dirty="0" err="1" smtClean="0"/>
              <a:t>particles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scattered</a:t>
            </a:r>
            <a:r>
              <a:rPr lang="de-DE" dirty="0" smtClean="0"/>
              <a:t> all </a:t>
            </a:r>
            <a:r>
              <a:rPr lang="de-DE" dirty="0" err="1" smtClean="0"/>
              <a:t>around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detector</a:t>
            </a:r>
            <a:r>
              <a:rPr lang="de-DE" dirty="0" smtClean="0"/>
              <a:t>.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went</a:t>
            </a:r>
            <a:r>
              <a:rPr lang="de-DE" dirty="0" smtClean="0"/>
              <a:t> </a:t>
            </a:r>
            <a:r>
              <a:rPr lang="de-DE" dirty="0" err="1" smtClean="0"/>
              <a:t>straight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,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deflected</a:t>
            </a:r>
            <a:r>
              <a:rPr lang="de-DE" dirty="0" smtClean="0"/>
              <a:t>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1315"/>
            <a:ext cx="8527013" cy="479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00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Bohr‘s</a:t>
            </a:r>
            <a:r>
              <a:rPr lang="de-DE" dirty="0" smtClean="0"/>
              <a:t> Planetary </a:t>
            </a:r>
            <a:r>
              <a:rPr lang="de-DE" dirty="0" err="1" smtClean="0"/>
              <a:t>model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220" y="1825625"/>
            <a:ext cx="5931560" cy="4351338"/>
          </a:xfrm>
        </p:spPr>
      </p:pic>
    </p:spTree>
    <p:extLst>
      <p:ext uri="{BB962C8B-B14F-4D97-AF65-F5344CB8AC3E}">
        <p14:creationId xmlns:p14="http://schemas.microsoft.com/office/powerpoint/2010/main" val="254975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Chadwick‘s</a:t>
            </a:r>
            <a:r>
              <a:rPr lang="de-DE" dirty="0" smtClean="0"/>
              <a:t> </a:t>
            </a:r>
            <a:r>
              <a:rPr lang="de-DE" dirty="0"/>
              <a:t>P</a:t>
            </a:r>
            <a:r>
              <a:rPr lang="de-DE" dirty="0" smtClean="0"/>
              <a:t>lanetary </a:t>
            </a:r>
            <a:r>
              <a:rPr lang="de-DE" dirty="0" err="1" smtClean="0"/>
              <a:t>model</a:t>
            </a:r>
            <a:r>
              <a:rPr lang="de-DE" dirty="0" smtClean="0"/>
              <a:t>.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282" y="1825625"/>
            <a:ext cx="7459436" cy="4351338"/>
          </a:xfrm>
        </p:spPr>
      </p:pic>
    </p:spTree>
    <p:extLst>
      <p:ext uri="{BB962C8B-B14F-4D97-AF65-F5344CB8AC3E}">
        <p14:creationId xmlns:p14="http://schemas.microsoft.com/office/powerpoint/2010/main" val="329206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Widescreen</PresentationFormat>
  <Paragraphs>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Atoms and electronic structure</vt:lpstr>
      <vt:lpstr>Draw the electronic structure of the elements in periodic table</vt:lpstr>
      <vt:lpstr>History of the atom</vt:lpstr>
      <vt:lpstr>Plum pudding model – Thomson.</vt:lpstr>
      <vt:lpstr>Rutherfords scattering experiment</vt:lpstr>
      <vt:lpstr>Ernest Rutherford – Planetary model</vt:lpstr>
      <vt:lpstr>PowerPoint Presentation</vt:lpstr>
      <vt:lpstr>Bohr‘s Planetary model</vt:lpstr>
      <vt:lpstr>Chadwick‘s Planetary model.</vt:lpstr>
      <vt:lpstr>Ionisation energy</vt:lpstr>
      <vt:lpstr>Ionisation energy table for the 2nd period of elements.  „A period is just a term for a row, it has the same shell where the electrons go“ Task = Draw a graph with the ionisation energies for the different elements. </vt:lpstr>
      <vt:lpstr>PowerPoint Presentation</vt:lpstr>
    </vt:vector>
  </TitlesOfParts>
  <Company>SIS Swiss International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 and electronic structure</dc:title>
  <dc:creator>Rachael Mayfield</dc:creator>
  <cp:lastModifiedBy>Rachael Mayfield</cp:lastModifiedBy>
  <cp:revision>17</cp:revision>
  <dcterms:created xsi:type="dcterms:W3CDTF">2018-09-17T08:01:07Z</dcterms:created>
  <dcterms:modified xsi:type="dcterms:W3CDTF">2018-09-24T13:00:38Z</dcterms:modified>
</cp:coreProperties>
</file>