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7" r:id="rId4"/>
    <p:sldId id="279" r:id="rId5"/>
    <p:sldId id="258" r:id="rId6"/>
    <p:sldId id="259" r:id="rId7"/>
    <p:sldId id="260" r:id="rId8"/>
    <p:sldId id="261" r:id="rId9"/>
    <p:sldId id="262" r:id="rId10"/>
    <p:sldId id="265" r:id="rId11"/>
    <p:sldId id="263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chael Mayfield" initials="RM" lastIdx="1" clrIdx="0">
    <p:extLst>
      <p:ext uri="{19B8F6BF-5375-455C-9EA6-DF929625EA0E}">
        <p15:presenceInfo xmlns:p15="http://schemas.microsoft.com/office/powerpoint/2012/main" userId="Rachael Mayfiel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1-23T15:29:59.005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33D0-D42E-4CE9-A6D8-AB0309296B4D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CBA6-2F09-4E82-B02B-9D92F4DE9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075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33D0-D42E-4CE9-A6D8-AB0309296B4D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CBA6-2F09-4E82-B02B-9D92F4DE9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88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33D0-D42E-4CE9-A6D8-AB0309296B4D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CBA6-2F09-4E82-B02B-9D92F4DE9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458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33D0-D42E-4CE9-A6D8-AB0309296B4D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CBA6-2F09-4E82-B02B-9D92F4DE9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038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33D0-D42E-4CE9-A6D8-AB0309296B4D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CBA6-2F09-4E82-B02B-9D92F4DE9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272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33D0-D42E-4CE9-A6D8-AB0309296B4D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CBA6-2F09-4E82-B02B-9D92F4DE9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2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33D0-D42E-4CE9-A6D8-AB0309296B4D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CBA6-2F09-4E82-B02B-9D92F4DE9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151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33D0-D42E-4CE9-A6D8-AB0309296B4D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CBA6-2F09-4E82-B02B-9D92F4DE9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658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33D0-D42E-4CE9-A6D8-AB0309296B4D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CBA6-2F09-4E82-B02B-9D92F4DE9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69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33D0-D42E-4CE9-A6D8-AB0309296B4D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CBA6-2F09-4E82-B02B-9D92F4DE9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237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33D0-D42E-4CE9-A6D8-AB0309296B4D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BCBA6-2F09-4E82-B02B-9D92F4DE9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943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733D0-D42E-4CE9-A6D8-AB0309296B4D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BCBA6-2F09-4E82-B02B-9D92F4DE96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62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s://www.youtube.com/watch?v=PoQjsnQmxo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Callout 7"/>
          <p:cNvSpPr/>
          <p:nvPr/>
        </p:nvSpPr>
        <p:spPr>
          <a:xfrm>
            <a:off x="588817" y="4338708"/>
            <a:ext cx="4480561" cy="187867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Put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together</a:t>
            </a:r>
            <a:r>
              <a:rPr lang="de-DE" dirty="0" smtClean="0"/>
              <a:t> </a:t>
            </a:r>
            <a:r>
              <a:rPr lang="de-DE" dirty="0" err="1" smtClean="0"/>
              <a:t>lesson</a:t>
            </a:r>
            <a:r>
              <a:rPr lang="de-DE" dirty="0" smtClean="0"/>
              <a:t>.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895147"/>
          </a:xfrm>
        </p:spPr>
        <p:txBody>
          <a:bodyPr/>
          <a:lstStyle/>
          <a:p>
            <a:r>
              <a:rPr lang="de-DE" dirty="0" smtClean="0"/>
              <a:t>Atoms, </a:t>
            </a:r>
            <a:r>
              <a:rPr lang="de-DE" dirty="0" err="1" smtClean="0"/>
              <a:t>elements,energies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patterns</a:t>
            </a:r>
            <a:r>
              <a:rPr lang="de-DE" dirty="0" smtClean="0"/>
              <a:t>.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370" y="117419"/>
            <a:ext cx="4572000" cy="2571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9927" y="4539382"/>
            <a:ext cx="37989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Did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know</a:t>
            </a:r>
            <a:r>
              <a:rPr lang="de-DE" dirty="0" smtClean="0"/>
              <a:t>………….The </a:t>
            </a:r>
            <a:r>
              <a:rPr lang="de-DE" dirty="0" err="1" smtClean="0"/>
              <a:t>word</a:t>
            </a:r>
            <a:r>
              <a:rPr lang="de-DE" dirty="0" smtClean="0"/>
              <a:t> </a:t>
            </a:r>
            <a:r>
              <a:rPr lang="de-DE" dirty="0" err="1" smtClean="0"/>
              <a:t>atom</a:t>
            </a:r>
            <a:r>
              <a:rPr lang="de-DE" dirty="0" smtClean="0"/>
              <a:t> </a:t>
            </a:r>
            <a:r>
              <a:rPr lang="de-DE" dirty="0" err="1" smtClean="0"/>
              <a:t>means</a:t>
            </a:r>
            <a:r>
              <a:rPr lang="de-DE" dirty="0" smtClean="0"/>
              <a:t> ‚</a:t>
            </a:r>
            <a:r>
              <a:rPr lang="de-DE" dirty="0" err="1" smtClean="0"/>
              <a:t>uncuttable</a:t>
            </a:r>
            <a:r>
              <a:rPr lang="de-DE" dirty="0" smtClean="0"/>
              <a:t>‘ in </a:t>
            </a:r>
            <a:r>
              <a:rPr lang="de-DE" dirty="0" err="1" smtClean="0"/>
              <a:t>Greek</a:t>
            </a:r>
            <a:r>
              <a:rPr lang="de-DE" dirty="0" smtClean="0"/>
              <a:t>. </a:t>
            </a:r>
          </a:p>
          <a:p>
            <a:endParaRPr lang="de-DE" dirty="0"/>
          </a:p>
          <a:p>
            <a:r>
              <a:rPr lang="de-DE" dirty="0" err="1" smtClean="0"/>
              <a:t>Why</a:t>
            </a:r>
            <a:r>
              <a:rPr lang="de-DE" dirty="0" smtClean="0"/>
              <a:t> </a:t>
            </a:r>
            <a:r>
              <a:rPr lang="de-DE" dirty="0" err="1" smtClean="0"/>
              <a:t>would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/>
              <a:t> </a:t>
            </a:r>
            <a:r>
              <a:rPr lang="de-DE" dirty="0" err="1" smtClean="0"/>
              <a:t>now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an </a:t>
            </a:r>
            <a:r>
              <a:rPr lang="de-DE" dirty="0" err="1" smtClean="0"/>
              <a:t>incorrect</a:t>
            </a:r>
            <a:r>
              <a:rPr lang="de-DE" dirty="0" smtClean="0"/>
              <a:t> </a:t>
            </a:r>
            <a:r>
              <a:rPr lang="de-DE" dirty="0" err="1" smtClean="0"/>
              <a:t>description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an </a:t>
            </a:r>
            <a:r>
              <a:rPr lang="de-DE" dirty="0" err="1" smtClean="0"/>
              <a:t>atom</a:t>
            </a:r>
            <a:r>
              <a:rPr lang="de-DE" dirty="0" smtClean="0"/>
              <a:t>?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4" y="6016710"/>
            <a:ext cx="1252451" cy="73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7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930" y="1930924"/>
            <a:ext cx="5801784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75" y="0"/>
            <a:ext cx="6109855" cy="6463318"/>
          </a:xfrm>
          <a:prstGeom prst="rect">
            <a:avLst/>
          </a:prstGeom>
        </p:spPr>
      </p:pic>
      <p:pic>
        <p:nvPicPr>
          <p:cNvPr id="5" name="Content Placeholder 1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98336" y="338503"/>
            <a:ext cx="5674972" cy="1352185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5727469" y="4979323"/>
            <a:ext cx="1803862" cy="63176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4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908" y="124691"/>
            <a:ext cx="7437595" cy="59020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85204" y="204643"/>
            <a:ext cx="3985371" cy="2798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244" y="3002882"/>
            <a:ext cx="4996895" cy="249105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9294352">
            <a:off x="6980247" y="2224867"/>
            <a:ext cx="1296786" cy="4904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62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773333" cy="5187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33" y="170540"/>
            <a:ext cx="5128953" cy="30402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246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05" y="327314"/>
            <a:ext cx="8010525" cy="5924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111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"/>
            <a:ext cx="6065501" cy="43513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6173216" cy="349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7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43900" cy="5000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700" y="0"/>
            <a:ext cx="2705485" cy="270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6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0" y="365125"/>
            <a:ext cx="7820025" cy="6124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384665" cy="1325563"/>
          </a:xfrm>
        </p:spPr>
        <p:txBody>
          <a:bodyPr/>
          <a:lstStyle/>
          <a:p>
            <a:r>
              <a:rPr lang="de-DE" dirty="0" smtClean="0"/>
              <a:t>This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, </a:t>
            </a:r>
            <a:r>
              <a:rPr lang="de-DE" dirty="0" err="1" smtClean="0"/>
              <a:t>read</a:t>
            </a:r>
            <a:r>
              <a:rPr lang="de-DE" dirty="0" smtClean="0"/>
              <a:t> </a:t>
            </a:r>
            <a:r>
              <a:rPr lang="de-DE" dirty="0" err="1" smtClean="0"/>
              <a:t>carefully</a:t>
            </a:r>
            <a:r>
              <a:rPr lang="de-DE" dirty="0" smtClean="0"/>
              <a:t>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587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80667" cy="3711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80667" y="462811"/>
            <a:ext cx="5379957" cy="318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09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24825" cy="5657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49" y="123440"/>
            <a:ext cx="2705485" cy="270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78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01" y="286211"/>
            <a:ext cx="5845130" cy="6048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607" y="286211"/>
            <a:ext cx="6151418" cy="1833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80587" y="2413684"/>
            <a:ext cx="6111413" cy="15094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022" y="4458095"/>
            <a:ext cx="1822862" cy="6706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12727" y="4458095"/>
            <a:ext cx="2236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ionisation</a:t>
            </a:r>
            <a:r>
              <a:rPr lang="de-DE" dirty="0" smtClean="0"/>
              <a:t> </a:t>
            </a:r>
            <a:r>
              <a:rPr lang="de-DE" dirty="0" err="1" smtClean="0"/>
              <a:t>periodic</a:t>
            </a:r>
            <a:r>
              <a:rPr lang="de-DE" dirty="0" smtClean="0"/>
              <a:t> </a:t>
            </a:r>
            <a:r>
              <a:rPr lang="de-DE" dirty="0" err="1" smtClean="0"/>
              <a:t>table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fill</a:t>
            </a:r>
            <a:r>
              <a:rPr lang="de-DE" dirty="0" smtClean="0"/>
              <a:t> in </a:t>
            </a:r>
            <a:r>
              <a:rPr lang="de-DE" dirty="0" err="1" smtClean="0"/>
              <a:t>this</a:t>
            </a:r>
            <a:r>
              <a:rPr lang="de-DE" dirty="0" smtClean="0"/>
              <a:t> graph.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844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7158183"/>
              </p:ext>
            </p:extLst>
          </p:nvPr>
        </p:nvGraphicFramePr>
        <p:xfrm>
          <a:off x="2061556" y="831274"/>
          <a:ext cx="6958301" cy="4963896"/>
        </p:xfrm>
        <a:graphic>
          <a:graphicData uri="http://schemas.openxmlformats.org/drawingml/2006/table">
            <a:tbl>
              <a:tblPr firstRow="1" firstCol="1" bandRow="1"/>
              <a:tblGrid>
                <a:gridCol w="1344964">
                  <a:extLst>
                    <a:ext uri="{9D8B030D-6E8A-4147-A177-3AD203B41FA5}">
                      <a16:colId xmlns:a16="http://schemas.microsoft.com/office/drawing/2014/main" val="2725374949"/>
                    </a:ext>
                  </a:extLst>
                </a:gridCol>
                <a:gridCol w="1390300">
                  <a:extLst>
                    <a:ext uri="{9D8B030D-6E8A-4147-A177-3AD203B41FA5}">
                      <a16:colId xmlns:a16="http://schemas.microsoft.com/office/drawing/2014/main" val="3832499474"/>
                    </a:ext>
                  </a:extLst>
                </a:gridCol>
                <a:gridCol w="1341942">
                  <a:extLst>
                    <a:ext uri="{9D8B030D-6E8A-4147-A177-3AD203B41FA5}">
                      <a16:colId xmlns:a16="http://schemas.microsoft.com/office/drawing/2014/main" val="2819461416"/>
                    </a:ext>
                  </a:extLst>
                </a:gridCol>
                <a:gridCol w="1060104">
                  <a:extLst>
                    <a:ext uri="{9D8B030D-6E8A-4147-A177-3AD203B41FA5}">
                      <a16:colId xmlns:a16="http://schemas.microsoft.com/office/drawing/2014/main" val="2532576749"/>
                    </a:ext>
                  </a:extLst>
                </a:gridCol>
                <a:gridCol w="1820991">
                  <a:extLst>
                    <a:ext uri="{9D8B030D-6E8A-4147-A177-3AD203B41FA5}">
                      <a16:colId xmlns:a16="http://schemas.microsoft.com/office/drawing/2014/main" val="1935810678"/>
                    </a:ext>
                  </a:extLst>
                </a:gridCol>
              </a:tblGrid>
              <a:tr h="4963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Topic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Confidence (1-10 1 is best)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Done (tick)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Checked (tick)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Confidence (1-10  1 is best)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6446855"/>
                  </a:ext>
                </a:extLst>
              </a:tr>
              <a:tr h="4963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Metalic elements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5366453"/>
                  </a:ext>
                </a:extLst>
              </a:tr>
              <a:tr h="7445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Monotomic elements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8246674"/>
                  </a:ext>
                </a:extLst>
              </a:tr>
              <a:tr h="7445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Molecular elements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9076935"/>
                  </a:ext>
                </a:extLst>
              </a:tr>
              <a:tr h="7445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Covalent networks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865639"/>
                  </a:ext>
                </a:extLst>
              </a:tr>
              <a:tr h="4963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Atomic sizes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648916"/>
                  </a:ext>
                </a:extLst>
              </a:tr>
              <a:tr h="7445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Ionisation energies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2642968"/>
                  </a:ext>
                </a:extLst>
              </a:tr>
              <a:tr h="4963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Periodic patterns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8812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378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138" y="103909"/>
            <a:ext cx="8372475" cy="662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805" y="365125"/>
            <a:ext cx="5377815" cy="206219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5303" y="2613659"/>
            <a:ext cx="5413317" cy="16174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9374" y="2185179"/>
            <a:ext cx="1822862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8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77175" cy="6829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009" y="140066"/>
            <a:ext cx="2705485" cy="270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51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48" y="365125"/>
            <a:ext cx="6791498" cy="36300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464829" y="1857002"/>
            <a:ext cx="2651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periodic</a:t>
            </a:r>
            <a:r>
              <a:rPr lang="de-DE" dirty="0" smtClean="0"/>
              <a:t> </a:t>
            </a:r>
            <a:r>
              <a:rPr lang="de-DE" dirty="0" err="1" smtClean="0"/>
              <a:t>table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complete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graph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first</a:t>
            </a:r>
            <a:r>
              <a:rPr lang="de-DE" dirty="0" smtClean="0"/>
              <a:t> 40 </a:t>
            </a:r>
            <a:r>
              <a:rPr lang="de-DE" dirty="0" err="1" smtClean="0"/>
              <a:t>elements</a:t>
            </a:r>
            <a:endParaRPr lang="en-GB" dirty="0"/>
          </a:p>
        </p:txBody>
      </p:sp>
      <p:sp>
        <p:nvSpPr>
          <p:cNvPr id="6" name="Oval Callout 5"/>
          <p:cNvSpPr/>
          <p:nvPr/>
        </p:nvSpPr>
        <p:spPr>
          <a:xfrm>
            <a:off x="1454727" y="3995211"/>
            <a:ext cx="4463934" cy="216452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111432" y="4265599"/>
            <a:ext cx="35329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Did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know</a:t>
            </a:r>
            <a:r>
              <a:rPr lang="de-DE" dirty="0" smtClean="0"/>
              <a:t>………</a:t>
            </a:r>
            <a:r>
              <a:rPr lang="de-DE" dirty="0" err="1" smtClean="0"/>
              <a:t>Phosphorous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Greek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‚</a:t>
            </a:r>
            <a:r>
              <a:rPr lang="de-DE" dirty="0" err="1" smtClean="0"/>
              <a:t>giver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light‘.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also </a:t>
            </a:r>
            <a:r>
              <a:rPr lang="de-DE" dirty="0" err="1" smtClean="0"/>
              <a:t>known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planet </a:t>
            </a:r>
            <a:r>
              <a:rPr lang="de-DE" dirty="0" err="1" smtClean="0"/>
              <a:t>venus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/>
              <a:t>M</a:t>
            </a:r>
            <a:r>
              <a:rPr lang="de-DE" dirty="0" smtClean="0"/>
              <a:t>orning </a:t>
            </a:r>
            <a:r>
              <a:rPr lang="de-DE" dirty="0"/>
              <a:t>S</a:t>
            </a:r>
            <a:r>
              <a:rPr lang="de-DE" dirty="0" smtClean="0"/>
              <a:t>tar. </a:t>
            </a:r>
            <a:r>
              <a:rPr lang="de-DE" dirty="0" err="1" smtClean="0"/>
              <a:t>Why</a:t>
            </a:r>
            <a:r>
              <a:rPr lang="de-DE" dirty="0" smtClean="0"/>
              <a:t> do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think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connections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word</a:t>
            </a:r>
            <a:r>
              <a:rPr lang="de-DE" dirty="0" smtClean="0"/>
              <a:t> ‚light?‘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4344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10550" cy="6819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244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134350" cy="396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85993" y="2277688"/>
            <a:ext cx="6815366" cy="448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51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116378"/>
            <a:ext cx="9601200" cy="64879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548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921" y="2335877"/>
            <a:ext cx="4109258" cy="4109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Elements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bonds</a:t>
            </a:r>
            <a:r>
              <a:rPr lang="de-DE" dirty="0" smtClean="0"/>
              <a:t>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WALT : State, </a:t>
            </a:r>
            <a:r>
              <a:rPr lang="de-DE" dirty="0" err="1" smtClean="0"/>
              <a:t>describe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explain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formation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:</a:t>
            </a:r>
          </a:p>
          <a:p>
            <a:r>
              <a:rPr lang="de-DE" dirty="0" err="1" smtClean="0"/>
              <a:t>Metalic</a:t>
            </a:r>
            <a:r>
              <a:rPr lang="de-DE" dirty="0" smtClean="0"/>
              <a:t> </a:t>
            </a:r>
            <a:r>
              <a:rPr lang="de-DE" dirty="0" err="1" smtClean="0"/>
              <a:t>elements</a:t>
            </a:r>
            <a:endParaRPr lang="de-DE" dirty="0" smtClean="0"/>
          </a:p>
          <a:p>
            <a:r>
              <a:rPr lang="de-DE" dirty="0" err="1" smtClean="0"/>
              <a:t>Monotomic</a:t>
            </a:r>
            <a:r>
              <a:rPr lang="de-DE" dirty="0" smtClean="0"/>
              <a:t> </a:t>
            </a:r>
            <a:r>
              <a:rPr lang="de-DE" dirty="0" err="1" smtClean="0"/>
              <a:t>elements</a:t>
            </a:r>
            <a:endParaRPr lang="de-DE" dirty="0" smtClean="0"/>
          </a:p>
          <a:p>
            <a:r>
              <a:rPr lang="de-DE" dirty="0" err="1" smtClean="0"/>
              <a:t>Molecular</a:t>
            </a:r>
            <a:r>
              <a:rPr lang="de-DE" dirty="0" smtClean="0"/>
              <a:t> </a:t>
            </a:r>
            <a:r>
              <a:rPr lang="de-DE" dirty="0" err="1" smtClean="0"/>
              <a:t>elements</a:t>
            </a:r>
            <a:endParaRPr lang="de-DE" dirty="0" smtClean="0"/>
          </a:p>
          <a:p>
            <a:r>
              <a:rPr lang="de-DE" dirty="0" err="1" smtClean="0"/>
              <a:t>Covalent</a:t>
            </a:r>
            <a:r>
              <a:rPr lang="de-DE" dirty="0" smtClean="0"/>
              <a:t> </a:t>
            </a:r>
            <a:r>
              <a:rPr lang="de-DE" dirty="0" err="1" smtClean="0"/>
              <a:t>networks</a:t>
            </a:r>
            <a:endParaRPr lang="de-DE" dirty="0"/>
          </a:p>
          <a:p>
            <a:r>
              <a:rPr lang="de-DE" dirty="0" err="1" smtClean="0"/>
              <a:t>Atomic</a:t>
            </a:r>
            <a:r>
              <a:rPr lang="de-DE" dirty="0" smtClean="0"/>
              <a:t> </a:t>
            </a:r>
            <a:r>
              <a:rPr lang="de-DE" dirty="0" err="1" smtClean="0"/>
              <a:t>sizes</a:t>
            </a:r>
            <a:endParaRPr lang="de-DE" dirty="0" smtClean="0"/>
          </a:p>
          <a:p>
            <a:r>
              <a:rPr lang="de-DE" dirty="0" smtClean="0"/>
              <a:t>Ionisation </a:t>
            </a:r>
            <a:r>
              <a:rPr lang="de-DE" dirty="0" err="1" smtClean="0"/>
              <a:t>energies</a:t>
            </a:r>
            <a:endParaRPr lang="de-DE" dirty="0" smtClean="0"/>
          </a:p>
          <a:p>
            <a:r>
              <a:rPr lang="de-DE" dirty="0" err="1" smtClean="0"/>
              <a:t>Periodic</a:t>
            </a:r>
            <a:r>
              <a:rPr lang="de-DE" dirty="0" smtClean="0"/>
              <a:t> </a:t>
            </a:r>
            <a:r>
              <a:rPr lang="de-DE" dirty="0" err="1" smtClean="0"/>
              <a:t>patterns</a:t>
            </a:r>
            <a:endParaRPr lang="de-DE" dirty="0" smtClean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102335"/>
            <a:ext cx="1867593" cy="140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4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600" dirty="0">
                <a:hlinkClick r:id="rId2"/>
              </a:rPr>
              <a:t>https://</a:t>
            </a:r>
            <a:r>
              <a:rPr lang="en-GB" sz="1600" dirty="0" smtClean="0">
                <a:hlinkClick r:id="rId2"/>
              </a:rPr>
              <a:t>www.youtube.com/watch?v=PoQjsnQmxok</a:t>
            </a:r>
            <a:r>
              <a:rPr lang="en-GB" sz="1600" dirty="0" smtClean="0"/>
              <a:t>                     Spot the mistakes!!!!</a:t>
            </a:r>
            <a:endParaRPr lang="en-GB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Wot is a molecule made up of?</a:t>
            </a:r>
          </a:p>
          <a:p>
            <a:r>
              <a:rPr lang="en-GB" dirty="0"/>
              <a:t>What does an ion indicate Has happened to an element?</a:t>
            </a:r>
          </a:p>
          <a:p>
            <a:r>
              <a:rPr lang="en-GB" dirty="0"/>
              <a:t>What do </a:t>
            </a:r>
            <a:r>
              <a:rPr lang="en-GB" dirty="0" err="1"/>
              <a:t>partikles</a:t>
            </a:r>
            <a:r>
              <a:rPr lang="en-GB" dirty="0"/>
              <a:t> of opposite charge have?</a:t>
            </a:r>
          </a:p>
          <a:p>
            <a:r>
              <a:rPr lang="en-GB" dirty="0"/>
              <a:t>Why are ionic bonds </a:t>
            </a:r>
            <a:r>
              <a:rPr lang="en-GB" dirty="0" err="1"/>
              <a:t>stroong</a:t>
            </a:r>
            <a:r>
              <a:rPr lang="en-GB" dirty="0"/>
              <a:t>?</a:t>
            </a:r>
          </a:p>
          <a:p>
            <a:r>
              <a:rPr lang="en-GB" dirty="0"/>
              <a:t>What happens </a:t>
            </a:r>
            <a:r>
              <a:rPr lang="en-GB" dirty="0" smtClean="0"/>
              <a:t>when the </a:t>
            </a:r>
            <a:r>
              <a:rPr lang="en-GB" dirty="0" err="1" smtClean="0"/>
              <a:t>the</a:t>
            </a:r>
            <a:r>
              <a:rPr lang="en-GB" dirty="0" smtClean="0"/>
              <a:t> </a:t>
            </a:r>
            <a:r>
              <a:rPr lang="en-GB" dirty="0"/>
              <a:t>difference in electronegativity is less than about 1.7?</a:t>
            </a:r>
          </a:p>
          <a:p>
            <a:r>
              <a:rPr lang="en-GB" dirty="0"/>
              <a:t>What bonds are formed between shared </a:t>
            </a:r>
            <a:r>
              <a:rPr lang="en-GB" dirty="0" err="1"/>
              <a:t>elektrons</a:t>
            </a:r>
            <a:r>
              <a:rPr lang="en-GB" dirty="0" smtClean="0"/>
              <a:t>? </a:t>
            </a:r>
          </a:p>
          <a:p>
            <a:r>
              <a:rPr lang="de-DE" dirty="0" smtClean="0"/>
              <a:t>.               </a:t>
            </a:r>
            <a:r>
              <a:rPr lang="de-DE" dirty="0" err="1" smtClean="0"/>
              <a:t>Explain</a:t>
            </a:r>
            <a:r>
              <a:rPr lang="de-DE" dirty="0" smtClean="0"/>
              <a:t>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these</a:t>
            </a:r>
            <a:r>
              <a:rPr lang="de-DE" dirty="0" smtClean="0"/>
              <a:t> </a:t>
            </a:r>
            <a:r>
              <a:rPr lang="de-DE" dirty="0" err="1" smtClean="0"/>
              <a:t>simbols</a:t>
            </a:r>
            <a:r>
              <a:rPr lang="de-DE" dirty="0" smtClean="0"/>
              <a:t> </a:t>
            </a:r>
            <a:r>
              <a:rPr lang="de-DE" dirty="0" err="1" smtClean="0"/>
              <a:t>mean</a:t>
            </a:r>
            <a:r>
              <a:rPr lang="de-DE" dirty="0" smtClean="0"/>
              <a:t>. </a:t>
            </a:r>
          </a:p>
          <a:p>
            <a:endParaRPr lang="de-DE" dirty="0"/>
          </a:p>
          <a:p>
            <a:r>
              <a:rPr lang="de-DE" dirty="0" smtClean="0"/>
              <a:t>What type of </a:t>
            </a:r>
            <a:r>
              <a:rPr lang="de-DE" dirty="0" err="1" smtClean="0"/>
              <a:t>bonding</a:t>
            </a:r>
            <a:r>
              <a:rPr lang="de-DE" dirty="0" smtClean="0"/>
              <a:t> </a:t>
            </a:r>
            <a:r>
              <a:rPr lang="de-DE" dirty="0" err="1" smtClean="0"/>
              <a:t>happens</a:t>
            </a:r>
            <a:r>
              <a:rPr lang="de-DE" dirty="0" smtClean="0"/>
              <a:t> </a:t>
            </a: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electronegativity</a:t>
            </a:r>
            <a:r>
              <a:rPr lang="de-DE" dirty="0" smtClean="0"/>
              <a:t> </a:t>
            </a:r>
            <a:r>
              <a:rPr lang="de-DE" dirty="0" err="1" smtClean="0"/>
              <a:t>betwen</a:t>
            </a:r>
            <a:r>
              <a:rPr lang="de-DE" dirty="0" smtClean="0"/>
              <a:t> atoms is :</a:t>
            </a:r>
          </a:p>
          <a:p>
            <a:r>
              <a:rPr lang="de-DE" dirty="0" smtClean="0"/>
              <a:t>&lt;0.5</a:t>
            </a:r>
          </a:p>
          <a:p>
            <a:r>
              <a:rPr lang="de-DE" dirty="0" smtClean="0"/>
              <a:t>0.5 – 1.7</a:t>
            </a:r>
          </a:p>
          <a:p>
            <a:r>
              <a:rPr lang="de-DE" dirty="0" smtClean="0"/>
              <a:t>&gt;2.0</a:t>
            </a:r>
            <a:endParaRPr lang="en-GB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666" y="249901"/>
            <a:ext cx="3571875" cy="1885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913" y="3904490"/>
            <a:ext cx="933709" cy="65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5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808" y="107430"/>
            <a:ext cx="8790847" cy="6301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136" y="107430"/>
            <a:ext cx="2705485" cy="270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5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957" y="365125"/>
            <a:ext cx="9014712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2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658" y="737691"/>
            <a:ext cx="5949429" cy="48152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925" y="243757"/>
            <a:ext cx="6272417" cy="3289151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 rot="20407789">
            <a:off x="5394571" y="3727113"/>
            <a:ext cx="1592405" cy="63176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7822276" y="4347556"/>
            <a:ext cx="2809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Complete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graph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values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above</a:t>
            </a:r>
            <a:r>
              <a:rPr lang="de-DE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89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5098"/>
            <a:ext cx="7258215" cy="3968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01" y="4143375"/>
            <a:ext cx="7886700" cy="2714625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105785"/>
              </p:ext>
            </p:extLst>
          </p:nvPr>
        </p:nvGraphicFramePr>
        <p:xfrm>
          <a:off x="6900640" y="887257"/>
          <a:ext cx="529136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5680">
                  <a:extLst>
                    <a:ext uri="{9D8B030D-6E8A-4147-A177-3AD203B41FA5}">
                      <a16:colId xmlns:a16="http://schemas.microsoft.com/office/drawing/2014/main" val="1864912826"/>
                    </a:ext>
                  </a:extLst>
                </a:gridCol>
                <a:gridCol w="2645680">
                  <a:extLst>
                    <a:ext uri="{9D8B030D-6E8A-4147-A177-3AD203B41FA5}">
                      <a16:colId xmlns:a16="http://schemas.microsoft.com/office/drawing/2014/main" val="1826147369"/>
                    </a:ext>
                  </a:extLst>
                </a:gridCol>
              </a:tblGrid>
              <a:tr h="263968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Metal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Boiling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point</a:t>
                      </a:r>
                      <a:r>
                        <a:rPr lang="de-DE" dirty="0" smtClean="0"/>
                        <a:t> (</a:t>
                      </a:r>
                      <a:r>
                        <a:rPr lang="de-DE" dirty="0" err="1" smtClean="0"/>
                        <a:t>oC</a:t>
                      </a:r>
                      <a:r>
                        <a:rPr lang="de-DE" dirty="0" smtClean="0"/>
                        <a:t>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382160"/>
                  </a:ext>
                </a:extLst>
              </a:tr>
              <a:tr h="263968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Pottasium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759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301364"/>
                  </a:ext>
                </a:extLst>
              </a:tr>
              <a:tr h="263968">
                <a:tc>
                  <a:txBody>
                    <a:bodyPr/>
                    <a:lstStyle/>
                    <a:p>
                      <a:r>
                        <a:rPr lang="de-DE" dirty="0" smtClean="0"/>
                        <a:t>Calcium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1484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289657"/>
                  </a:ext>
                </a:extLst>
              </a:tr>
              <a:tr h="263968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Galium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2205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88452"/>
                  </a:ext>
                </a:extLst>
              </a:tr>
            </a:tbl>
          </a:graphicData>
        </a:graphic>
      </p:graphicFrame>
      <p:sp>
        <p:nvSpPr>
          <p:cNvPr id="6" name="Left Arrow 5"/>
          <p:cNvSpPr/>
          <p:nvPr/>
        </p:nvSpPr>
        <p:spPr>
          <a:xfrm rot="20560515">
            <a:off x="6434308" y="2726574"/>
            <a:ext cx="1803862" cy="63176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41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4" y="0"/>
            <a:ext cx="7024255" cy="6856820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29" y="44577"/>
            <a:ext cx="2705485" cy="270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1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</Words>
  <Application>Microsoft Office PowerPoint</Application>
  <PresentationFormat>Widescreen</PresentationFormat>
  <Paragraphs>87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Put it together lesson. </vt:lpstr>
      <vt:lpstr>PowerPoint Presentation</vt:lpstr>
      <vt:lpstr>Elements and bonds.</vt:lpstr>
      <vt:lpstr>https://www.youtube.com/watch?v=PoQjsnQmxok                     Spot the mistakes!!!!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is new, read carefully.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SIS Swiss International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Put it together lesson.</dc:title>
  <dc:creator>Rachael Mayfield</dc:creator>
  <cp:lastModifiedBy>Rachael Mayfield</cp:lastModifiedBy>
  <cp:revision>26</cp:revision>
  <dcterms:created xsi:type="dcterms:W3CDTF">2019-01-23T13:01:19Z</dcterms:created>
  <dcterms:modified xsi:type="dcterms:W3CDTF">2019-02-11T13:56:55Z</dcterms:modified>
</cp:coreProperties>
</file>