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66" r:id="rId4"/>
    <p:sldId id="263" r:id="rId5"/>
    <p:sldId id="257" r:id="rId6"/>
    <p:sldId id="258" r:id="rId7"/>
    <p:sldId id="259" r:id="rId8"/>
    <p:sldId id="265"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6"/>
    <p:restoredTop sz="94643"/>
  </p:normalViewPr>
  <p:slideViewPr>
    <p:cSldViewPr snapToGrid="0" snapToObjects="1">
      <p:cViewPr varScale="1">
        <p:scale>
          <a:sx n="115" d="100"/>
          <a:sy n="115" d="100"/>
        </p:scale>
        <p:origin x="85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5CEF4-B6B2-E047-89BA-B7E4B4F85C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C4BA56-CD73-8F45-B725-C3EB7781C2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129F16-A37C-2247-9692-D22D25E2C1D0}"/>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5" name="Footer Placeholder 4">
            <a:extLst>
              <a:ext uri="{FF2B5EF4-FFF2-40B4-BE49-F238E27FC236}">
                <a16:creationId xmlns:a16="http://schemas.microsoft.com/office/drawing/2014/main" id="{8BA055E6-995C-1F4A-9F11-97CDC66916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F9FD73-208A-C64D-A4AF-E172F1600C3A}"/>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118696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10561-D634-754D-B7D5-57A8C2682D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5ED0209-3456-F64C-A69E-1E5DA822675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BF0C03-9974-4C45-A0FF-F5647B3050AB}"/>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5" name="Footer Placeholder 4">
            <a:extLst>
              <a:ext uri="{FF2B5EF4-FFF2-40B4-BE49-F238E27FC236}">
                <a16:creationId xmlns:a16="http://schemas.microsoft.com/office/drawing/2014/main" id="{D5E13858-9C13-F941-9DE3-01507C1F68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A2B437-60DC-6249-8603-8047E5C14C80}"/>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2012159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E46A48-78F1-4B4F-9A6D-FD42E97D72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3D0A889-E4C5-6340-927E-2B6A2FEB3F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D268DF-8AC6-6248-A672-6C87DB3B92CD}"/>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5" name="Footer Placeholder 4">
            <a:extLst>
              <a:ext uri="{FF2B5EF4-FFF2-40B4-BE49-F238E27FC236}">
                <a16:creationId xmlns:a16="http://schemas.microsoft.com/office/drawing/2014/main" id="{082FFDCA-3332-0841-B2C2-4C26D86E78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3F4DCA-C74F-0C48-973F-CA72ACDC1D59}"/>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2767720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1DD4F-B4F6-2F45-AAB7-0B5487BDF2A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1FA070-E358-DB48-9B2A-20FCD15EF90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A6E802-B7EC-8A48-AAAA-8B047CDAB65A}"/>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5" name="Footer Placeholder 4">
            <a:extLst>
              <a:ext uri="{FF2B5EF4-FFF2-40B4-BE49-F238E27FC236}">
                <a16:creationId xmlns:a16="http://schemas.microsoft.com/office/drawing/2014/main" id="{956217B1-1F11-3441-8DA0-D193F9C1BA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42A0EF-AF93-4E4B-8BF0-D04DFF05A941}"/>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319230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F5B2A-DFA9-484B-8519-9E3350A191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FA68DC-2DA5-7248-8720-4A883C5A9C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F84FD91-F8D3-0543-8542-BE977F502E91}"/>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5" name="Footer Placeholder 4">
            <a:extLst>
              <a:ext uri="{FF2B5EF4-FFF2-40B4-BE49-F238E27FC236}">
                <a16:creationId xmlns:a16="http://schemas.microsoft.com/office/drawing/2014/main" id="{066379BD-FCFE-D44C-A81E-A7227775BF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075D7-29D3-D74A-BD5F-CE5D5F924D97}"/>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214130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6CC8-E697-1F4A-B13C-D91F13F898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A2B1B7-8FBA-A64F-9A13-41FABD1BDA3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47A5035-1036-8741-AF41-3FD0D710E69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4EB76F9-C7FC-A648-BCE8-192308B729E4}"/>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6" name="Footer Placeholder 5">
            <a:extLst>
              <a:ext uri="{FF2B5EF4-FFF2-40B4-BE49-F238E27FC236}">
                <a16:creationId xmlns:a16="http://schemas.microsoft.com/office/drawing/2014/main" id="{2B9C616A-20AC-9641-BA57-C76C025ABF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8D7595-8C6B-4245-8AF0-5053DA6BB2C2}"/>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111879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5BF65-3C5C-844B-8735-F3A02F0149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6C34AB-EED4-B646-8BAD-98265BD377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A5A520B-5E01-4241-9C02-4337D764FBA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BC90D6-0502-E143-A167-8E474630AB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2F0E109-CB82-BD40-BE33-2FF58B39FD3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5B502B-AF7E-B64C-9347-2E576C298108}"/>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8" name="Footer Placeholder 7">
            <a:extLst>
              <a:ext uri="{FF2B5EF4-FFF2-40B4-BE49-F238E27FC236}">
                <a16:creationId xmlns:a16="http://schemas.microsoft.com/office/drawing/2014/main" id="{1A0FA375-13BC-1D4A-817D-7CF39FE1E68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FE68928-7F34-B845-9B9A-5FA10BE02A78}"/>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2309765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9F9A5-52CE-A342-832A-1F00322AA2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B76B037-B900-764A-8B09-B0DEB7F9EC75}"/>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4" name="Footer Placeholder 3">
            <a:extLst>
              <a:ext uri="{FF2B5EF4-FFF2-40B4-BE49-F238E27FC236}">
                <a16:creationId xmlns:a16="http://schemas.microsoft.com/office/drawing/2014/main" id="{231498AF-74D9-E14B-B626-A77F40A0DD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2FBFD73-BC0C-B44F-ACBF-39A204FF1488}"/>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104038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A256C6-A399-504C-9AB3-93BAF790F7D6}"/>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3" name="Footer Placeholder 2">
            <a:extLst>
              <a:ext uri="{FF2B5EF4-FFF2-40B4-BE49-F238E27FC236}">
                <a16:creationId xmlns:a16="http://schemas.microsoft.com/office/drawing/2014/main" id="{24AEB7BF-30A0-3A43-9DA0-56C9A19D5E6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14AB41-A999-3C4E-852D-EE86CB2E491C}"/>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20700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39226-DF5F-EB4D-AABD-EE55B1761F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55C97E-F7F1-B64C-98C2-D57C5F65FD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1D678A4-299C-7145-9889-0FEB9F0077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2F9A630-CE9A-5E48-BCA0-AE52BE9FB3BD}"/>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6" name="Footer Placeholder 5">
            <a:extLst>
              <a:ext uri="{FF2B5EF4-FFF2-40B4-BE49-F238E27FC236}">
                <a16:creationId xmlns:a16="http://schemas.microsoft.com/office/drawing/2014/main" id="{63AA72B9-68C8-5C40-8B13-973CC9C83F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DE6C0C-C584-CE49-A85E-5AE411A5A95D}"/>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3571267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E9AE8-4B70-5D44-BD6C-9E24ADBE8D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C7F9C1-E37D-944C-AE6B-F9A97FDE4C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368DC8C-A400-4144-B83F-17F5179EF6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C5AAF30-BA96-6D47-85B4-8D42560A5BB2}"/>
              </a:ext>
            </a:extLst>
          </p:cNvPr>
          <p:cNvSpPr>
            <a:spLocks noGrp="1"/>
          </p:cNvSpPr>
          <p:nvPr>
            <p:ph type="dt" sz="half" idx="10"/>
          </p:nvPr>
        </p:nvSpPr>
        <p:spPr/>
        <p:txBody>
          <a:bodyPr/>
          <a:lstStyle/>
          <a:p>
            <a:fld id="{E07AEF91-B3AD-4E4A-950A-3CB4E0D9A3E5}" type="datetimeFigureOut">
              <a:rPr lang="en-GB" smtClean="0"/>
              <a:t>11/03/2019</a:t>
            </a:fld>
            <a:endParaRPr lang="en-GB"/>
          </a:p>
        </p:txBody>
      </p:sp>
      <p:sp>
        <p:nvSpPr>
          <p:cNvPr id="6" name="Footer Placeholder 5">
            <a:extLst>
              <a:ext uri="{FF2B5EF4-FFF2-40B4-BE49-F238E27FC236}">
                <a16:creationId xmlns:a16="http://schemas.microsoft.com/office/drawing/2014/main" id="{A385D9DD-CE5E-4549-8CA1-97FAC3B378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40C07E-6AC2-4C41-B3C0-62F110F09FDE}"/>
              </a:ext>
            </a:extLst>
          </p:cNvPr>
          <p:cNvSpPr>
            <a:spLocks noGrp="1"/>
          </p:cNvSpPr>
          <p:nvPr>
            <p:ph type="sldNum" sz="quarter" idx="12"/>
          </p:nvPr>
        </p:nvSpPr>
        <p:spPr/>
        <p:txBody>
          <a:bodyPr/>
          <a:lstStyle/>
          <a:p>
            <a:fld id="{8931E8AF-9621-7C45-B22B-17403CB8BBA8}" type="slidenum">
              <a:rPr lang="en-GB" smtClean="0"/>
              <a:t>‹#›</a:t>
            </a:fld>
            <a:endParaRPr lang="en-GB"/>
          </a:p>
        </p:txBody>
      </p:sp>
    </p:spTree>
    <p:extLst>
      <p:ext uri="{BB962C8B-B14F-4D97-AF65-F5344CB8AC3E}">
        <p14:creationId xmlns:p14="http://schemas.microsoft.com/office/powerpoint/2010/main" val="1669771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09AC22-D29B-6347-830E-64588B4C7F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C839CA-5919-9E48-BF74-F991C18ADB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64D08C-2990-A846-95C0-1DBFCBEE9E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EF91-B3AD-4E4A-950A-3CB4E0D9A3E5}" type="datetimeFigureOut">
              <a:rPr lang="en-GB" smtClean="0"/>
              <a:t>11/03/2019</a:t>
            </a:fld>
            <a:endParaRPr lang="en-GB"/>
          </a:p>
        </p:txBody>
      </p:sp>
      <p:sp>
        <p:nvSpPr>
          <p:cNvPr id="5" name="Footer Placeholder 4">
            <a:extLst>
              <a:ext uri="{FF2B5EF4-FFF2-40B4-BE49-F238E27FC236}">
                <a16:creationId xmlns:a16="http://schemas.microsoft.com/office/drawing/2014/main" id="{D65F9CD0-BF61-D442-8108-B7EE60D44D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A3F7868-6E4C-0F43-9AD6-11A1D48228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1E8AF-9621-7C45-B22B-17403CB8BBA8}" type="slidenum">
              <a:rPr lang="en-GB" smtClean="0"/>
              <a:t>‹#›</a:t>
            </a:fld>
            <a:endParaRPr lang="en-GB"/>
          </a:p>
        </p:txBody>
      </p:sp>
    </p:spTree>
    <p:extLst>
      <p:ext uri="{BB962C8B-B14F-4D97-AF65-F5344CB8AC3E}">
        <p14:creationId xmlns:p14="http://schemas.microsoft.com/office/powerpoint/2010/main" val="1801928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19E2A-71AF-0B46-A1E8-BE761F157A11}"/>
              </a:ext>
            </a:extLst>
          </p:cNvPr>
          <p:cNvSpPr>
            <a:spLocks noGrp="1"/>
          </p:cNvSpPr>
          <p:nvPr>
            <p:ph type="ctrTitle"/>
          </p:nvPr>
        </p:nvSpPr>
        <p:spPr>
          <a:xfrm>
            <a:off x="1524000" y="0"/>
            <a:ext cx="9144000" cy="2387600"/>
          </a:xfrm>
        </p:spPr>
        <p:txBody>
          <a:bodyPr/>
          <a:lstStyle/>
          <a:p>
            <a:r>
              <a:rPr lang="en-GB" dirty="0"/>
              <a:t>Water purification </a:t>
            </a:r>
            <a:r>
              <a:rPr lang="en-GB" dirty="0" smtClean="0"/>
              <a:t>Practical</a:t>
            </a:r>
            <a:endParaRPr lang="en-GB" dirty="0"/>
          </a:p>
        </p:txBody>
      </p:sp>
      <p:sp>
        <p:nvSpPr>
          <p:cNvPr id="5" name="Subtitle 4">
            <a:extLst>
              <a:ext uri="{FF2B5EF4-FFF2-40B4-BE49-F238E27FC236}">
                <a16:creationId xmlns:a16="http://schemas.microsoft.com/office/drawing/2014/main" id="{1097D9A5-D6AA-A54D-B7F5-9AAA87D429DB}"/>
              </a:ext>
            </a:extLst>
          </p:cNvPr>
          <p:cNvSpPr>
            <a:spLocks noGrp="1"/>
          </p:cNvSpPr>
          <p:nvPr>
            <p:ph type="subTitle" idx="1"/>
          </p:nvPr>
        </p:nvSpPr>
        <p:spPr>
          <a:xfrm>
            <a:off x="1524000" y="2697481"/>
            <a:ext cx="9144000" cy="3360420"/>
          </a:xfrm>
        </p:spPr>
        <p:txBody>
          <a:bodyPr>
            <a:normAutofit/>
          </a:bodyPr>
          <a:lstStyle/>
          <a:p>
            <a:pPr algn="l"/>
            <a:r>
              <a:rPr lang="en-GB" dirty="0">
                <a:latin typeface="Comic Sans MS" panose="030F0902030302020204" pitchFamily="66" charset="0"/>
              </a:rPr>
              <a:t>Safety</a:t>
            </a:r>
          </a:p>
          <a:p>
            <a:pPr algn="l"/>
            <a:r>
              <a:rPr lang="en-GB" dirty="0">
                <a:latin typeface="Comic Sans MS" panose="030F0902030302020204" pitchFamily="66" charset="0"/>
              </a:rPr>
              <a:t>  Remember that the blue flame of the Bunsen burner is for heating and can cause burns. </a:t>
            </a:r>
          </a:p>
          <a:p>
            <a:pPr algn="l"/>
            <a:r>
              <a:rPr lang="en-GB" dirty="0">
                <a:latin typeface="Comic Sans MS" panose="030F0902030302020204" pitchFamily="66" charset="0"/>
              </a:rPr>
              <a:t> The glassware will get hot; make sure it cools before you touch it. </a:t>
            </a:r>
          </a:p>
          <a:p>
            <a:pPr algn="l"/>
            <a:r>
              <a:rPr lang="en-GB" dirty="0">
                <a:latin typeface="Comic Sans MS" panose="030F0902030302020204" pitchFamily="66" charset="0"/>
              </a:rPr>
              <a:t> Steam from the boiling mixture can cause scalds. </a:t>
            </a:r>
          </a:p>
          <a:p>
            <a:pPr algn="l"/>
            <a:r>
              <a:rPr lang="en-GB" dirty="0">
                <a:latin typeface="Comic Sans MS" panose="030F0902030302020204" pitchFamily="66" charset="0"/>
              </a:rPr>
              <a:t> Wear eye protection</a:t>
            </a:r>
          </a:p>
        </p:txBody>
      </p:sp>
    </p:spTree>
    <p:extLst>
      <p:ext uri="{BB962C8B-B14F-4D97-AF65-F5344CB8AC3E}">
        <p14:creationId xmlns:p14="http://schemas.microsoft.com/office/powerpoint/2010/main" val="2856079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1FBE-6814-8245-8FE6-54EE4EF8448B}"/>
              </a:ext>
            </a:extLst>
          </p:cNvPr>
          <p:cNvSpPr>
            <a:spLocks noGrp="1"/>
          </p:cNvSpPr>
          <p:nvPr>
            <p:ph type="title"/>
          </p:nvPr>
        </p:nvSpPr>
        <p:spPr/>
        <p:txBody>
          <a:bodyPr/>
          <a:lstStyle/>
          <a:p>
            <a:r>
              <a:rPr lang="en-GB" dirty="0" smtClean="0"/>
              <a:t>Literacy cloze</a:t>
            </a:r>
            <a:endParaRPr lang="en-GB" dirty="0"/>
          </a:p>
        </p:txBody>
      </p:sp>
      <p:pic>
        <p:nvPicPr>
          <p:cNvPr id="5" name="Content Placeholder 4">
            <a:extLst>
              <a:ext uri="{FF2B5EF4-FFF2-40B4-BE49-F238E27FC236}">
                <a16:creationId xmlns:a16="http://schemas.microsoft.com/office/drawing/2014/main" id="{EB96D68A-EF9C-E545-82A7-BF0492AB4224}"/>
              </a:ext>
            </a:extLst>
          </p:cNvPr>
          <p:cNvPicPr>
            <a:picLocks noGrp="1" noChangeAspect="1"/>
          </p:cNvPicPr>
          <p:nvPr>
            <p:ph idx="1"/>
          </p:nvPr>
        </p:nvPicPr>
        <p:blipFill>
          <a:blip r:embed="rId2"/>
          <a:stretch>
            <a:fillRect/>
          </a:stretch>
        </p:blipFill>
        <p:spPr>
          <a:xfrm>
            <a:off x="838200" y="1852546"/>
            <a:ext cx="10515600" cy="4297495"/>
          </a:xfrm>
        </p:spPr>
      </p:pic>
      <p:sp>
        <p:nvSpPr>
          <p:cNvPr id="3" name="Rounded Rectangle 2"/>
          <p:cNvSpPr/>
          <p:nvPr/>
        </p:nvSpPr>
        <p:spPr>
          <a:xfrm>
            <a:off x="2792186" y="2383971"/>
            <a:ext cx="1295400" cy="3156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1</a:t>
            </a:r>
            <a:endParaRPr lang="en-GB" dirty="0"/>
          </a:p>
        </p:txBody>
      </p:sp>
      <p:sp>
        <p:nvSpPr>
          <p:cNvPr id="4" name="Rounded Rectangle 3"/>
          <p:cNvSpPr/>
          <p:nvPr/>
        </p:nvSpPr>
        <p:spPr>
          <a:xfrm>
            <a:off x="2792186" y="2699657"/>
            <a:ext cx="587829"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2</a:t>
            </a:r>
            <a:endParaRPr lang="en-GB" dirty="0"/>
          </a:p>
        </p:txBody>
      </p:sp>
      <p:sp>
        <p:nvSpPr>
          <p:cNvPr id="6" name="Rounded Rectangle 5"/>
          <p:cNvSpPr/>
          <p:nvPr/>
        </p:nvSpPr>
        <p:spPr>
          <a:xfrm>
            <a:off x="2051957" y="3015343"/>
            <a:ext cx="740228" cy="2721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a:t>
            </a:r>
            <a:endParaRPr lang="en-GB" dirty="0"/>
          </a:p>
        </p:txBody>
      </p:sp>
      <p:sp>
        <p:nvSpPr>
          <p:cNvPr id="7" name="Rounded Rectangle 6"/>
          <p:cNvSpPr/>
          <p:nvPr/>
        </p:nvSpPr>
        <p:spPr>
          <a:xfrm>
            <a:off x="1992086" y="3777343"/>
            <a:ext cx="859971" cy="261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a:t>
            </a:r>
            <a:endParaRPr lang="en-GB" dirty="0"/>
          </a:p>
        </p:txBody>
      </p:sp>
      <p:sp>
        <p:nvSpPr>
          <p:cNvPr id="8" name="Rounded Rectangle 7"/>
          <p:cNvSpPr/>
          <p:nvPr/>
        </p:nvSpPr>
        <p:spPr>
          <a:xfrm>
            <a:off x="3886200" y="3777343"/>
            <a:ext cx="674914" cy="2612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a:t>
            </a:r>
            <a:endParaRPr lang="en-GB" dirty="0"/>
          </a:p>
        </p:txBody>
      </p:sp>
      <p:sp>
        <p:nvSpPr>
          <p:cNvPr id="9" name="Rounded Rectangle 8"/>
          <p:cNvSpPr/>
          <p:nvPr/>
        </p:nvSpPr>
        <p:spPr>
          <a:xfrm>
            <a:off x="4419600" y="4212771"/>
            <a:ext cx="141514" cy="2721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a:t>
            </a:r>
            <a:endParaRPr lang="en-GB" dirty="0"/>
          </a:p>
        </p:txBody>
      </p:sp>
      <p:sp>
        <p:nvSpPr>
          <p:cNvPr id="10" name="Rounded Rectangle 9"/>
          <p:cNvSpPr/>
          <p:nvPr/>
        </p:nvSpPr>
        <p:spPr>
          <a:xfrm>
            <a:off x="9316983" y="4212771"/>
            <a:ext cx="729343" cy="2721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a:t>
            </a:r>
            <a:endParaRPr lang="en-GB" dirty="0"/>
          </a:p>
        </p:txBody>
      </p:sp>
      <p:sp>
        <p:nvSpPr>
          <p:cNvPr id="11" name="Rounded Rectangle 10"/>
          <p:cNvSpPr/>
          <p:nvPr/>
        </p:nvSpPr>
        <p:spPr>
          <a:xfrm>
            <a:off x="9748156" y="4855029"/>
            <a:ext cx="887187" cy="2721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8</a:t>
            </a:r>
            <a:endParaRPr lang="en-GB" dirty="0"/>
          </a:p>
        </p:txBody>
      </p:sp>
      <p:sp>
        <p:nvSpPr>
          <p:cNvPr id="12" name="Rounded Rectangle 11"/>
          <p:cNvSpPr/>
          <p:nvPr/>
        </p:nvSpPr>
        <p:spPr>
          <a:xfrm>
            <a:off x="8763000" y="5430288"/>
            <a:ext cx="985156" cy="3156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9</a:t>
            </a:r>
            <a:endParaRPr lang="en-GB" dirty="0"/>
          </a:p>
        </p:txBody>
      </p:sp>
    </p:spTree>
    <p:extLst>
      <p:ext uri="{BB962C8B-B14F-4D97-AF65-F5344CB8AC3E}">
        <p14:creationId xmlns:p14="http://schemas.microsoft.com/office/powerpoint/2010/main" val="2705843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1FBE-6814-8245-8FE6-54EE4EF8448B}"/>
              </a:ext>
            </a:extLst>
          </p:cNvPr>
          <p:cNvSpPr>
            <a:spLocks noGrp="1"/>
          </p:cNvSpPr>
          <p:nvPr>
            <p:ph type="title"/>
          </p:nvPr>
        </p:nvSpPr>
        <p:spPr/>
        <p:txBody>
          <a:bodyPr/>
          <a:lstStyle/>
          <a:p>
            <a:r>
              <a:rPr lang="en-GB" dirty="0" smtClean="0"/>
              <a:t>Literacy cloze</a:t>
            </a:r>
            <a:endParaRPr lang="en-GB" dirty="0"/>
          </a:p>
        </p:txBody>
      </p:sp>
      <p:pic>
        <p:nvPicPr>
          <p:cNvPr id="5" name="Content Placeholder 4">
            <a:extLst>
              <a:ext uri="{FF2B5EF4-FFF2-40B4-BE49-F238E27FC236}">
                <a16:creationId xmlns:a16="http://schemas.microsoft.com/office/drawing/2014/main" id="{EB96D68A-EF9C-E545-82A7-BF0492AB4224}"/>
              </a:ext>
            </a:extLst>
          </p:cNvPr>
          <p:cNvPicPr>
            <a:picLocks noGrp="1" noChangeAspect="1"/>
          </p:cNvPicPr>
          <p:nvPr>
            <p:ph idx="1"/>
          </p:nvPr>
        </p:nvPicPr>
        <p:blipFill>
          <a:blip r:embed="rId2"/>
          <a:stretch>
            <a:fillRect/>
          </a:stretch>
        </p:blipFill>
        <p:spPr>
          <a:xfrm>
            <a:off x="838200" y="1852546"/>
            <a:ext cx="10515600" cy="4297495"/>
          </a:xfrm>
        </p:spPr>
      </p:pic>
      <p:sp>
        <p:nvSpPr>
          <p:cNvPr id="3" name="Rounded Rectangle 2"/>
          <p:cNvSpPr/>
          <p:nvPr/>
        </p:nvSpPr>
        <p:spPr>
          <a:xfrm flipV="1">
            <a:off x="2852057" y="2699656"/>
            <a:ext cx="1295400"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1</a:t>
            </a:r>
            <a:endParaRPr lang="en-GB" dirty="0"/>
          </a:p>
        </p:txBody>
      </p:sp>
      <p:sp>
        <p:nvSpPr>
          <p:cNvPr id="4" name="Rounded Rectangle 3"/>
          <p:cNvSpPr/>
          <p:nvPr/>
        </p:nvSpPr>
        <p:spPr>
          <a:xfrm flipV="1">
            <a:off x="2852057" y="3004456"/>
            <a:ext cx="587829"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2</a:t>
            </a:r>
            <a:endParaRPr lang="en-GB" dirty="0"/>
          </a:p>
        </p:txBody>
      </p:sp>
      <p:sp>
        <p:nvSpPr>
          <p:cNvPr id="6" name="Rounded Rectangle 5"/>
          <p:cNvSpPr/>
          <p:nvPr/>
        </p:nvSpPr>
        <p:spPr>
          <a:xfrm flipV="1">
            <a:off x="1992086" y="3276600"/>
            <a:ext cx="740228"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a:t>
            </a:r>
            <a:endParaRPr lang="en-GB" dirty="0"/>
          </a:p>
        </p:txBody>
      </p:sp>
      <p:sp>
        <p:nvSpPr>
          <p:cNvPr id="7" name="Rounded Rectangle 6"/>
          <p:cNvSpPr/>
          <p:nvPr/>
        </p:nvSpPr>
        <p:spPr>
          <a:xfrm flipV="1">
            <a:off x="1992086" y="4038600"/>
            <a:ext cx="859971"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a:t>
            </a:r>
            <a:endParaRPr lang="en-GB" dirty="0"/>
          </a:p>
        </p:txBody>
      </p:sp>
      <p:sp>
        <p:nvSpPr>
          <p:cNvPr id="8" name="Rounded Rectangle 7"/>
          <p:cNvSpPr/>
          <p:nvPr/>
        </p:nvSpPr>
        <p:spPr>
          <a:xfrm flipV="1">
            <a:off x="3886200" y="4038600"/>
            <a:ext cx="674914"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a:t>
            </a:r>
            <a:endParaRPr lang="en-GB" dirty="0"/>
          </a:p>
        </p:txBody>
      </p:sp>
      <p:sp>
        <p:nvSpPr>
          <p:cNvPr id="10" name="Rounded Rectangle 9"/>
          <p:cNvSpPr/>
          <p:nvPr/>
        </p:nvSpPr>
        <p:spPr>
          <a:xfrm flipV="1">
            <a:off x="9383485" y="4484914"/>
            <a:ext cx="729343"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a:t>
            </a:r>
            <a:endParaRPr lang="en-GB" dirty="0"/>
          </a:p>
        </p:txBody>
      </p:sp>
      <p:sp>
        <p:nvSpPr>
          <p:cNvPr id="11" name="Rounded Rectangle 10"/>
          <p:cNvSpPr/>
          <p:nvPr/>
        </p:nvSpPr>
        <p:spPr>
          <a:xfrm flipV="1">
            <a:off x="9748156" y="5127170"/>
            <a:ext cx="887187"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8</a:t>
            </a:r>
            <a:endParaRPr lang="en-GB" dirty="0"/>
          </a:p>
        </p:txBody>
      </p:sp>
      <p:sp>
        <p:nvSpPr>
          <p:cNvPr id="12" name="Rounded Rectangle 11"/>
          <p:cNvSpPr/>
          <p:nvPr/>
        </p:nvSpPr>
        <p:spPr>
          <a:xfrm>
            <a:off x="8763000" y="5687785"/>
            <a:ext cx="985156" cy="816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9</a:t>
            </a:r>
            <a:endParaRPr lang="en-GB" dirty="0"/>
          </a:p>
        </p:txBody>
      </p:sp>
    </p:spTree>
    <p:extLst>
      <p:ext uri="{BB962C8B-B14F-4D97-AF65-F5344CB8AC3E}">
        <p14:creationId xmlns:p14="http://schemas.microsoft.com/office/powerpoint/2010/main" val="1662464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CCF70-76D5-D941-9086-33D9BC2773B4}"/>
              </a:ext>
            </a:extLst>
          </p:cNvPr>
          <p:cNvSpPr>
            <a:spLocks noGrp="1"/>
          </p:cNvSpPr>
          <p:nvPr>
            <p:ph type="title"/>
          </p:nvPr>
        </p:nvSpPr>
        <p:spPr/>
        <p:txBody>
          <a:bodyPr>
            <a:normAutofit fontScale="90000"/>
          </a:bodyPr>
          <a:lstStyle/>
          <a:p>
            <a:r>
              <a:rPr lang="de-DE" dirty="0" err="1" smtClean="0"/>
              <a:t>Usin</a:t>
            </a:r>
            <a:r>
              <a:rPr lang="de-DE" dirty="0" err="1" smtClean="0"/>
              <a:t>g</a:t>
            </a:r>
            <a:r>
              <a:rPr lang="de-DE" dirty="0" smtClean="0"/>
              <a:t> </a:t>
            </a:r>
            <a:r>
              <a:rPr lang="de-DE" dirty="0" err="1" smtClean="0"/>
              <a:t>the</a:t>
            </a:r>
            <a:r>
              <a:rPr lang="de-DE" dirty="0" smtClean="0"/>
              <a:t> </a:t>
            </a:r>
            <a:r>
              <a:rPr lang="de-DE" dirty="0" err="1" smtClean="0"/>
              <a:t>apparatus</a:t>
            </a:r>
            <a:r>
              <a:rPr lang="de-DE" dirty="0" smtClean="0"/>
              <a:t> </a:t>
            </a:r>
            <a:r>
              <a:rPr lang="de-DE" dirty="0" err="1" smtClean="0"/>
              <a:t>list</a:t>
            </a:r>
            <a:r>
              <a:rPr lang="de-DE" dirty="0" smtClean="0"/>
              <a:t>, </a:t>
            </a:r>
            <a:r>
              <a:rPr lang="de-DE" dirty="0" err="1" smtClean="0"/>
              <a:t>write</a:t>
            </a:r>
            <a:r>
              <a:rPr lang="de-DE" dirty="0" smtClean="0"/>
              <a:t> a </a:t>
            </a:r>
            <a:r>
              <a:rPr lang="de-DE" dirty="0" err="1" smtClean="0"/>
              <a:t>method</a:t>
            </a:r>
            <a:r>
              <a:rPr lang="de-DE" dirty="0" smtClean="0"/>
              <a:t> </a:t>
            </a:r>
            <a:r>
              <a:rPr lang="de-DE" dirty="0" err="1" smtClean="0"/>
              <a:t>to</a:t>
            </a:r>
            <a:r>
              <a:rPr lang="de-DE" dirty="0" smtClean="0"/>
              <a:t> </a:t>
            </a:r>
            <a:r>
              <a:rPr lang="de-DE" dirty="0" err="1" smtClean="0"/>
              <a:t>show</a:t>
            </a:r>
            <a:r>
              <a:rPr lang="de-DE" dirty="0" smtClean="0"/>
              <a:t> </a:t>
            </a:r>
            <a:r>
              <a:rPr lang="de-DE" dirty="0" err="1" smtClean="0"/>
              <a:t>how</a:t>
            </a:r>
            <a:r>
              <a:rPr lang="de-DE" dirty="0" smtClean="0"/>
              <a:t> </a:t>
            </a:r>
            <a:r>
              <a:rPr lang="de-DE" dirty="0" err="1" smtClean="0"/>
              <a:t>you</a:t>
            </a:r>
            <a:r>
              <a:rPr lang="de-DE" dirty="0" smtClean="0"/>
              <a:t> </a:t>
            </a:r>
            <a:r>
              <a:rPr lang="de-DE" dirty="0" err="1" smtClean="0"/>
              <a:t>would</a:t>
            </a:r>
            <a:r>
              <a:rPr lang="de-DE" dirty="0" smtClean="0"/>
              <a:t> </a:t>
            </a:r>
            <a:r>
              <a:rPr lang="de-DE" dirty="0" err="1" smtClean="0"/>
              <a:t>seperate</a:t>
            </a:r>
            <a:r>
              <a:rPr lang="de-DE" dirty="0" smtClean="0"/>
              <a:t> </a:t>
            </a:r>
            <a:r>
              <a:rPr lang="de-DE" dirty="0" err="1" smtClean="0"/>
              <a:t>the</a:t>
            </a:r>
            <a:r>
              <a:rPr lang="de-DE" dirty="0" smtClean="0"/>
              <a:t> </a:t>
            </a:r>
            <a:r>
              <a:rPr lang="de-DE" dirty="0" err="1" smtClean="0"/>
              <a:t>solution</a:t>
            </a:r>
            <a:r>
              <a:rPr lang="de-DE" dirty="0" smtClean="0"/>
              <a:t> (</a:t>
            </a:r>
            <a:r>
              <a:rPr lang="de-DE" dirty="0" err="1" smtClean="0"/>
              <a:t>mixture</a:t>
            </a:r>
            <a:r>
              <a:rPr lang="de-DE" dirty="0" smtClean="0"/>
              <a:t>) </a:t>
            </a:r>
            <a:r>
              <a:rPr lang="de-DE" dirty="0" err="1" smtClean="0"/>
              <a:t>into</a:t>
            </a:r>
            <a:r>
              <a:rPr lang="de-DE" dirty="0" smtClean="0"/>
              <a:t> pure </a:t>
            </a:r>
            <a:r>
              <a:rPr lang="de-DE" dirty="0" err="1" smtClean="0"/>
              <a:t>water</a:t>
            </a:r>
            <a:r>
              <a:rPr lang="de-DE" dirty="0"/>
              <a:t> </a:t>
            </a:r>
            <a:r>
              <a:rPr lang="de-DE" dirty="0" smtClean="0"/>
              <a:t>(</a:t>
            </a:r>
            <a:r>
              <a:rPr lang="de-DE" dirty="0" err="1" smtClean="0"/>
              <a:t>the</a:t>
            </a:r>
            <a:r>
              <a:rPr lang="de-DE" dirty="0" smtClean="0"/>
              <a:t> solvent) </a:t>
            </a:r>
            <a:r>
              <a:rPr lang="de-DE" dirty="0" err="1" smtClean="0"/>
              <a:t>and</a:t>
            </a:r>
            <a:r>
              <a:rPr lang="de-DE" dirty="0" smtClean="0"/>
              <a:t> </a:t>
            </a:r>
            <a:r>
              <a:rPr lang="de-DE" dirty="0" err="1" smtClean="0"/>
              <a:t>the</a:t>
            </a:r>
            <a:r>
              <a:rPr lang="de-DE" dirty="0" smtClean="0"/>
              <a:t> solid (</a:t>
            </a:r>
            <a:r>
              <a:rPr lang="de-DE" dirty="0" err="1" smtClean="0"/>
              <a:t>solute</a:t>
            </a:r>
            <a:r>
              <a:rPr lang="de-DE" dirty="0" smtClean="0"/>
              <a:t>)</a:t>
            </a:r>
            <a:endParaRPr lang="en-GB" dirty="0"/>
          </a:p>
        </p:txBody>
      </p:sp>
      <p:pic>
        <p:nvPicPr>
          <p:cNvPr id="5" name="Content Placeholder 4">
            <a:extLst>
              <a:ext uri="{FF2B5EF4-FFF2-40B4-BE49-F238E27FC236}">
                <a16:creationId xmlns:a16="http://schemas.microsoft.com/office/drawing/2014/main" id="{386453D5-7CB0-724D-839C-77A50AA0E36D}"/>
              </a:ext>
            </a:extLst>
          </p:cNvPr>
          <p:cNvPicPr>
            <a:picLocks noGrp="1" noChangeAspect="1"/>
          </p:cNvPicPr>
          <p:nvPr>
            <p:ph idx="1"/>
          </p:nvPr>
        </p:nvPicPr>
        <p:blipFill>
          <a:blip r:embed="rId2"/>
          <a:stretch>
            <a:fillRect/>
          </a:stretch>
        </p:blipFill>
        <p:spPr>
          <a:xfrm>
            <a:off x="838200" y="1956278"/>
            <a:ext cx="10515600" cy="4090032"/>
          </a:xfrm>
        </p:spPr>
      </p:pic>
      <p:sp>
        <p:nvSpPr>
          <p:cNvPr id="3" name="Rectangle 2"/>
          <p:cNvSpPr/>
          <p:nvPr/>
        </p:nvSpPr>
        <p:spPr>
          <a:xfrm>
            <a:off x="5860473" y="4705004"/>
            <a:ext cx="5394960" cy="118040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4059455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60E21-E00F-454A-81D3-A204DAE11E4E}"/>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5C34C049-24D9-274D-9BE4-0B2FB85FA829}"/>
              </a:ext>
            </a:extLst>
          </p:cNvPr>
          <p:cNvPicPr>
            <a:picLocks noGrp="1" noChangeAspect="1"/>
          </p:cNvPicPr>
          <p:nvPr>
            <p:ph idx="1"/>
          </p:nvPr>
        </p:nvPicPr>
        <p:blipFill>
          <a:blip r:embed="rId2"/>
          <a:stretch>
            <a:fillRect/>
          </a:stretch>
        </p:blipFill>
        <p:spPr>
          <a:xfrm>
            <a:off x="66501" y="0"/>
            <a:ext cx="12410183" cy="6793389"/>
          </a:xfrm>
        </p:spPr>
      </p:pic>
      <p:sp>
        <p:nvSpPr>
          <p:cNvPr id="6" name="Oval 5">
            <a:extLst>
              <a:ext uri="{FF2B5EF4-FFF2-40B4-BE49-F238E27FC236}">
                <a16:creationId xmlns:a16="http://schemas.microsoft.com/office/drawing/2014/main" id="{10EBDDB9-1FF9-3346-955D-BE801AFA8FF7}"/>
              </a:ext>
            </a:extLst>
          </p:cNvPr>
          <p:cNvSpPr/>
          <p:nvPr/>
        </p:nvSpPr>
        <p:spPr>
          <a:xfrm>
            <a:off x="8007235" y="2607628"/>
            <a:ext cx="1943100" cy="1988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dirty="0"/>
              <a:t>1</a:t>
            </a:r>
          </a:p>
        </p:txBody>
      </p:sp>
    </p:spTree>
    <p:extLst>
      <p:ext uri="{BB962C8B-B14F-4D97-AF65-F5344CB8AC3E}">
        <p14:creationId xmlns:p14="http://schemas.microsoft.com/office/powerpoint/2010/main" val="1819776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D06E5-1E14-4142-8E4B-5D42781D7E8B}"/>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5EC97308-65FE-DF4F-855E-64F267DA290D}"/>
              </a:ext>
            </a:extLst>
          </p:cNvPr>
          <p:cNvPicPr>
            <a:picLocks noGrp="1" noChangeAspect="1"/>
          </p:cNvPicPr>
          <p:nvPr>
            <p:ph idx="1"/>
          </p:nvPr>
        </p:nvPicPr>
        <p:blipFill>
          <a:blip r:embed="rId2"/>
          <a:stretch>
            <a:fillRect/>
          </a:stretch>
        </p:blipFill>
        <p:spPr>
          <a:xfrm>
            <a:off x="1241412" y="163500"/>
            <a:ext cx="9639948" cy="6630948"/>
          </a:xfrm>
        </p:spPr>
      </p:pic>
    </p:spTree>
    <p:extLst>
      <p:ext uri="{BB962C8B-B14F-4D97-AF65-F5344CB8AC3E}">
        <p14:creationId xmlns:p14="http://schemas.microsoft.com/office/powerpoint/2010/main" val="3322819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FD47B-4AF3-CE43-B1B2-5788081EAC16}"/>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48226897-0B4F-B541-A910-1CE5B483C926}"/>
              </a:ext>
            </a:extLst>
          </p:cNvPr>
          <p:cNvPicPr>
            <a:picLocks noGrp="1" noChangeAspect="1"/>
          </p:cNvPicPr>
          <p:nvPr>
            <p:ph idx="1"/>
          </p:nvPr>
        </p:nvPicPr>
        <p:blipFill>
          <a:blip r:embed="rId2"/>
          <a:stretch>
            <a:fillRect/>
          </a:stretch>
        </p:blipFill>
        <p:spPr>
          <a:xfrm>
            <a:off x="1077017" y="0"/>
            <a:ext cx="10037965" cy="6884275"/>
          </a:xfrm>
        </p:spPr>
      </p:pic>
      <p:sp>
        <p:nvSpPr>
          <p:cNvPr id="6" name="Oval 5">
            <a:extLst>
              <a:ext uri="{FF2B5EF4-FFF2-40B4-BE49-F238E27FC236}">
                <a16:creationId xmlns:a16="http://schemas.microsoft.com/office/drawing/2014/main" id="{C8B72096-73CE-114E-886F-9C57EC9C6025}"/>
              </a:ext>
            </a:extLst>
          </p:cNvPr>
          <p:cNvSpPr/>
          <p:nvPr/>
        </p:nvSpPr>
        <p:spPr>
          <a:xfrm>
            <a:off x="434340" y="2298661"/>
            <a:ext cx="1943100" cy="19888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dirty="0"/>
              <a:t>2</a:t>
            </a:r>
          </a:p>
        </p:txBody>
      </p:sp>
    </p:spTree>
    <p:extLst>
      <p:ext uri="{BB962C8B-B14F-4D97-AF65-F5344CB8AC3E}">
        <p14:creationId xmlns:p14="http://schemas.microsoft.com/office/powerpoint/2010/main" val="1855742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8499C-BF45-3B48-BCE5-1C767882D16D}"/>
              </a:ext>
            </a:extLst>
          </p:cNvPr>
          <p:cNvSpPr>
            <a:spLocks noGrp="1"/>
          </p:cNvSpPr>
          <p:nvPr>
            <p:ph type="title"/>
          </p:nvPr>
        </p:nvSpPr>
        <p:spPr/>
        <p:txBody>
          <a:bodyPr/>
          <a:lstStyle/>
          <a:p>
            <a:r>
              <a:rPr lang="en-GB" dirty="0"/>
              <a:t>Practice Questions </a:t>
            </a:r>
          </a:p>
        </p:txBody>
      </p:sp>
      <p:sp>
        <p:nvSpPr>
          <p:cNvPr id="3" name="Content Placeholder 2">
            <a:extLst>
              <a:ext uri="{FF2B5EF4-FFF2-40B4-BE49-F238E27FC236}">
                <a16:creationId xmlns:a16="http://schemas.microsoft.com/office/drawing/2014/main" id="{E8E6908B-846E-0440-B6CD-2D1E3B9DA772}"/>
              </a:ext>
            </a:extLst>
          </p:cNvPr>
          <p:cNvSpPr>
            <a:spLocks noGrp="1"/>
          </p:cNvSpPr>
          <p:nvPr>
            <p:ph idx="1"/>
          </p:nvPr>
        </p:nvSpPr>
        <p:spPr/>
        <p:txBody>
          <a:bodyPr/>
          <a:lstStyle/>
          <a:p>
            <a:pPr marL="0" indent="0">
              <a:buNone/>
            </a:pPr>
            <a:r>
              <a:rPr lang="en-GB" dirty="0"/>
              <a:t>1 Explain why it is important that the bulb of the thermometer is close to the opening of the delivery tube.</a:t>
            </a:r>
          </a:p>
          <a:p>
            <a:pPr marL="0" indent="0">
              <a:buNone/>
            </a:pPr>
            <a:r>
              <a:rPr lang="en-GB" dirty="0"/>
              <a:t>2 Explain why it is important to read the thermometer horizontally with the scale.</a:t>
            </a:r>
          </a:p>
          <a:p>
            <a:pPr marL="0" indent="0">
              <a:buNone/>
            </a:pPr>
            <a:r>
              <a:rPr lang="en-GB" dirty="0"/>
              <a:t>3 Explain why it is important that a smooth boil is achieved.</a:t>
            </a:r>
          </a:p>
          <a:p>
            <a:pPr marL="0" indent="0">
              <a:buNone/>
            </a:pPr>
            <a:r>
              <a:rPr lang="en-GB" dirty="0"/>
              <a:t>4 Anhydrous copper </a:t>
            </a:r>
            <a:r>
              <a:rPr lang="en-GB" dirty="0" err="1"/>
              <a:t>sulfate</a:t>
            </a:r>
            <a:r>
              <a:rPr lang="en-GB" dirty="0"/>
              <a:t> turns from white to blue in the presence of water. Explain how measuring the boiling point can be used to show the distillate is pure water, but the use of anhydrous copper </a:t>
            </a:r>
            <a:r>
              <a:rPr lang="en-GB" dirty="0" err="1"/>
              <a:t>sulfate</a:t>
            </a:r>
            <a:r>
              <a:rPr lang="en-GB" dirty="0"/>
              <a:t> cannot.</a:t>
            </a:r>
          </a:p>
        </p:txBody>
      </p:sp>
    </p:spTree>
    <p:extLst>
      <p:ext uri="{BB962C8B-B14F-4D97-AF65-F5344CB8AC3E}">
        <p14:creationId xmlns:p14="http://schemas.microsoft.com/office/powerpoint/2010/main" val="3544217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DB8EE-7CE2-A64E-86AD-FE9B5149A2A7}"/>
              </a:ext>
            </a:extLst>
          </p:cNvPr>
          <p:cNvSpPr>
            <a:spLocks noGrp="1"/>
          </p:cNvSpPr>
          <p:nvPr>
            <p:ph type="title"/>
          </p:nvPr>
        </p:nvSpPr>
        <p:spPr/>
        <p:txBody>
          <a:bodyPr/>
          <a:lstStyle/>
          <a:p>
            <a:r>
              <a:rPr lang="en-GB" dirty="0"/>
              <a:t>Consolidate</a:t>
            </a:r>
          </a:p>
        </p:txBody>
      </p:sp>
      <p:pic>
        <p:nvPicPr>
          <p:cNvPr id="5" name="Content Placeholder 4">
            <a:extLst>
              <a:ext uri="{FF2B5EF4-FFF2-40B4-BE49-F238E27FC236}">
                <a16:creationId xmlns:a16="http://schemas.microsoft.com/office/drawing/2014/main" id="{FC972714-E24C-3940-A8FE-3B99880FE0E6}"/>
              </a:ext>
            </a:extLst>
          </p:cNvPr>
          <p:cNvPicPr>
            <a:picLocks noGrp="1" noChangeAspect="1"/>
          </p:cNvPicPr>
          <p:nvPr>
            <p:ph idx="1"/>
          </p:nvPr>
        </p:nvPicPr>
        <p:blipFill>
          <a:blip r:embed="rId2"/>
          <a:stretch>
            <a:fillRect/>
          </a:stretch>
        </p:blipFill>
        <p:spPr>
          <a:xfrm>
            <a:off x="672036" y="2102169"/>
            <a:ext cx="11519964" cy="4250622"/>
          </a:xfrm>
        </p:spPr>
      </p:pic>
    </p:spTree>
    <p:extLst>
      <p:ext uri="{BB962C8B-B14F-4D97-AF65-F5344CB8AC3E}">
        <p14:creationId xmlns:p14="http://schemas.microsoft.com/office/powerpoint/2010/main" val="33573449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202</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Comic Sans MS</vt:lpstr>
      <vt:lpstr>Office Theme</vt:lpstr>
      <vt:lpstr>Water purification Practical</vt:lpstr>
      <vt:lpstr>Literacy cloze</vt:lpstr>
      <vt:lpstr>Literacy cloze</vt:lpstr>
      <vt:lpstr>Using the apparatus list, write a method to show how you would seperate the solution (mixture) into pure water (the solvent) and the solid (solute)</vt:lpstr>
      <vt:lpstr>PowerPoint Presentation</vt:lpstr>
      <vt:lpstr>PowerPoint Presentation</vt:lpstr>
      <vt:lpstr>PowerPoint Presentation</vt:lpstr>
      <vt:lpstr>Practice Questions </vt:lpstr>
      <vt:lpstr>Consolidate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purification  Required Practical</dc:title>
  <dc:creator>Marisa Gil Naranjo</dc:creator>
  <cp:lastModifiedBy>Rachael Mayfield</cp:lastModifiedBy>
  <cp:revision>7</cp:revision>
  <dcterms:created xsi:type="dcterms:W3CDTF">2018-03-12T19:20:41Z</dcterms:created>
  <dcterms:modified xsi:type="dcterms:W3CDTF">2019-03-11T07:54:55Z</dcterms:modified>
</cp:coreProperties>
</file>