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6" r:id="rId2"/>
    <p:sldId id="27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8" r:id="rId12"/>
    <p:sldId id="267" r:id="rId13"/>
    <p:sldId id="277" r:id="rId14"/>
    <p:sldId id="279" r:id="rId15"/>
    <p:sldId id="278" r:id="rId16"/>
    <p:sldId id="280" r:id="rId17"/>
    <p:sldId id="269" r:id="rId18"/>
    <p:sldId id="273" r:id="rId19"/>
    <p:sldId id="274" r:id="rId20"/>
    <p:sldId id="275" r:id="rId21"/>
    <p:sldId id="270" r:id="rId22"/>
    <p:sldId id="271" r:id="rId23"/>
    <p:sldId id="276" r:id="rId24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DB14F-B43B-40EC-AA89-C2147294A820}" type="datetimeFigureOut">
              <a:rPr lang="en-GB" smtClean="0"/>
              <a:t>07/01/2019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F6245-B223-4F7F-B190-525BD8B9E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086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E3C05-065B-470D-B2A4-ADDB7BFFC94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E3C05-065B-470D-B2A4-ADDB7BFFC94A}" type="datetimeFigureOut">
              <a:rPr lang="en-GB" smtClean="0"/>
              <a:pPr/>
              <a:t>07/01/2019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C18B-7268-4017-B450-73D0A0D2C832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en-GB" sz="6000" u="sng" dirty="0" smtClean="0"/>
              <a:t>Starter</a:t>
            </a:r>
            <a:endParaRPr lang="en-GB" sz="60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Use the </a:t>
            </a:r>
            <a:r>
              <a:rPr lang="en-GB" sz="2800" dirty="0" err="1" smtClean="0"/>
              <a:t>Molymod</a:t>
            </a:r>
            <a:r>
              <a:rPr lang="en-GB" sz="2800" dirty="0" smtClean="0"/>
              <a:t> kits to build 3D models of each of the following. What is the name for each shape you produce?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492896"/>
            <a:ext cx="180081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5400" dirty="0" smtClean="0"/>
              <a:t>H</a:t>
            </a:r>
            <a:r>
              <a:rPr lang="en-GB" sz="5400" baseline="-25000" dirty="0" smtClean="0"/>
              <a:t>2</a:t>
            </a:r>
            <a:r>
              <a:rPr lang="en-GB" sz="5400" dirty="0" smtClean="0"/>
              <a:t>S</a:t>
            </a:r>
          </a:p>
          <a:p>
            <a:pPr marL="342900" indent="-342900">
              <a:buAutoNum type="arabicParenR"/>
            </a:pPr>
            <a:r>
              <a:rPr lang="en-GB" sz="5400" dirty="0" smtClean="0"/>
              <a:t>CH</a:t>
            </a:r>
            <a:r>
              <a:rPr lang="en-GB" sz="5400" baseline="-25000" dirty="0" smtClean="0"/>
              <a:t>4</a:t>
            </a:r>
          </a:p>
          <a:p>
            <a:pPr marL="342900" indent="-342900">
              <a:buAutoNum type="arabicParenR"/>
            </a:pPr>
            <a:r>
              <a:rPr lang="en-GB" sz="5400" dirty="0" smtClean="0"/>
              <a:t>BF</a:t>
            </a:r>
            <a:r>
              <a:rPr lang="en-GB" sz="5400" baseline="-25000" dirty="0" smtClean="0"/>
              <a:t>3</a:t>
            </a:r>
          </a:p>
          <a:p>
            <a:pPr marL="342900" indent="-342900">
              <a:buAutoNum type="arabicParenR"/>
            </a:pPr>
            <a:r>
              <a:rPr lang="en-GB" sz="5400" dirty="0" smtClean="0"/>
              <a:t>CO</a:t>
            </a:r>
            <a:r>
              <a:rPr lang="en-GB" sz="5400" baseline="-25000" dirty="0" smtClean="0"/>
              <a:t>2</a:t>
            </a:r>
          </a:p>
          <a:p>
            <a:pPr marL="342900" indent="-342900">
              <a:buAutoNum type="arabicParenR"/>
            </a:pPr>
            <a:endParaRPr lang="en-GB" dirty="0"/>
          </a:p>
        </p:txBody>
      </p:sp>
      <p:pic>
        <p:nvPicPr>
          <p:cNvPr id="7" name="Picture 7" descr="S691813_aw_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87" t="61550" r="5113" b="11150"/>
          <a:stretch>
            <a:fillRect/>
          </a:stretch>
        </p:blipFill>
        <p:spPr bwMode="auto">
          <a:xfrm>
            <a:off x="4355976" y="2420888"/>
            <a:ext cx="34563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greater the difference in electronegativity between the bonded atoms, the greater the permanent dipole. </a:t>
            </a:r>
          </a:p>
          <a:p>
            <a:r>
              <a:rPr lang="en-GB" b="1" dirty="0" smtClean="0"/>
              <a:t>The more electronegative atom will take the </a:t>
            </a:r>
            <a:r>
              <a:rPr lang="el-GR" b="1" dirty="0" smtClean="0"/>
              <a:t>δ</a:t>
            </a:r>
            <a:r>
              <a:rPr lang="en-GB" b="1" dirty="0" smtClean="0"/>
              <a:t>- charge.</a:t>
            </a:r>
            <a:endParaRPr lang="en-GB" b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Key Concept</a:t>
            </a:r>
            <a:endParaRPr lang="en-GB" u="sn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u="sng" dirty="0" err="1" smtClean="0"/>
              <a:t>Linus</a:t>
            </a:r>
            <a:r>
              <a:rPr lang="en-GB" sz="4800" u="sng" dirty="0" smtClean="0"/>
              <a:t> Pauling</a:t>
            </a:r>
            <a:endParaRPr lang="en-GB" sz="4800" u="sng" dirty="0"/>
          </a:p>
        </p:txBody>
      </p:sp>
      <p:pic>
        <p:nvPicPr>
          <p:cNvPr id="1026" name="Picture 2" descr="http://2.bp.blogspot.com/_4sDK3codoaA/StPNqULXuDI/AAAAAAAABnU/Chl6WpFXfV0/s400/Peace+activist+Linus+Pauling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645024"/>
            <a:ext cx="3048000" cy="2733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1484784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1932 – </a:t>
            </a:r>
            <a:r>
              <a:rPr lang="en-GB" sz="3600" dirty="0" err="1" smtClean="0"/>
              <a:t>Linus</a:t>
            </a:r>
            <a:r>
              <a:rPr lang="en-GB" sz="3600" dirty="0" smtClean="0"/>
              <a:t> Pauling invented </a:t>
            </a:r>
            <a:r>
              <a:rPr lang="en-GB" sz="3600" b="1" u="sng" dirty="0" smtClean="0"/>
              <a:t>Pauling scale </a:t>
            </a:r>
            <a:r>
              <a:rPr lang="en-GB" sz="3600" dirty="0" smtClean="0"/>
              <a:t>to measure electronegativity on an atom.</a:t>
            </a:r>
            <a:endParaRPr lang="en-GB" sz="3600" dirty="0"/>
          </a:p>
        </p:txBody>
      </p:sp>
      <p:pic>
        <p:nvPicPr>
          <p:cNvPr id="6" name="Picture 7" descr="S691813_aw_0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944" y="3789040"/>
            <a:ext cx="1678935" cy="1800200"/>
          </a:xfrm>
          <a:prstGeom prst="rect">
            <a:avLst/>
          </a:prstGeom>
          <a:noFill/>
        </p:spPr>
      </p:pic>
      <p:pic>
        <p:nvPicPr>
          <p:cNvPr id="1028" name="Picture 4" descr="Bonding in hydrogen chloride. A hydrogen atom and chlorine atom each share one electr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00" y="4077072"/>
            <a:ext cx="2000250" cy="95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b="1" u="sng" dirty="0" smtClean="0"/>
              <a:t>Pauling Scale</a:t>
            </a:r>
            <a:endParaRPr lang="en-GB" b="1" u="sng" dirty="0"/>
          </a:p>
        </p:txBody>
      </p:sp>
      <p:pic>
        <p:nvPicPr>
          <p:cNvPr id="4" name="Picture 8" descr="S691813_aw_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52736"/>
            <a:ext cx="872536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Across a Period</a:t>
            </a:r>
            <a:endParaRPr lang="en-GB" u="sng" dirty="0"/>
          </a:p>
        </p:txBody>
      </p:sp>
      <p:pic>
        <p:nvPicPr>
          <p:cNvPr id="1026" name="Picture 2" descr="http://www.chemguide.co.uk/atoms/bonding/p3ene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94312"/>
            <a:ext cx="3384376" cy="217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229027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Explain why electronegativity increases across a period.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674948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Across a Period</a:t>
            </a:r>
            <a:endParaRPr lang="en-GB" u="sng" dirty="0"/>
          </a:p>
        </p:txBody>
      </p:sp>
      <p:pic>
        <p:nvPicPr>
          <p:cNvPr id="3074" name="Picture 2" descr="http://www.chemguide.co.uk/atoms/bonding/naclene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92896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4725144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Both sodium and chlorine have their bonding electrons in the 3-level. The electron pair is screened from both nuclei by the 1s, 2s and 2p electrons, but the chlorine nucleus has 6 more protons in it. </a:t>
            </a:r>
          </a:p>
        </p:txBody>
      </p:sp>
    </p:spTree>
    <p:extLst>
      <p:ext uri="{BB962C8B-B14F-4D97-AF65-F5344CB8AC3E}">
        <p14:creationId xmlns:p14="http://schemas.microsoft.com/office/powerpoint/2010/main" val="1289729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 a Group</a:t>
            </a:r>
            <a:endParaRPr lang="en-GB" dirty="0"/>
          </a:p>
        </p:txBody>
      </p:sp>
      <p:pic>
        <p:nvPicPr>
          <p:cNvPr id="2050" name="Picture 2" descr="http://www.chemguide.co.uk/atoms/bonding/g1g7ene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544616" cy="2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4797199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Explain why electronegativity decreases down a group.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04881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Down a Group</a:t>
            </a:r>
            <a:endParaRPr lang="en-GB" dirty="0"/>
          </a:p>
        </p:txBody>
      </p:sp>
      <p:pic>
        <p:nvPicPr>
          <p:cNvPr id="4098" name="Picture 2" descr="http://www.chemguide.co.uk/atoms/bonding/fvclene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7930"/>
            <a:ext cx="614914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429309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 bonding pair is shielded from the fluorine's nucleus only by the 1s</a:t>
            </a:r>
            <a:r>
              <a:rPr lang="en-GB" sz="3200" baseline="30000" dirty="0"/>
              <a:t>2</a:t>
            </a:r>
            <a:r>
              <a:rPr lang="en-GB" sz="3200" dirty="0"/>
              <a:t> electrons. In the chlorine case it is shielded by all the 1s</a:t>
            </a:r>
            <a:r>
              <a:rPr lang="en-GB" sz="3200" baseline="30000" dirty="0"/>
              <a:t>2</a:t>
            </a:r>
            <a:r>
              <a:rPr lang="en-GB" sz="3200" dirty="0"/>
              <a:t>2s</a:t>
            </a:r>
            <a:r>
              <a:rPr lang="en-GB" sz="3200" baseline="30000" dirty="0"/>
              <a:t>2</a:t>
            </a:r>
            <a:r>
              <a:rPr lang="en-GB" sz="3200" dirty="0"/>
              <a:t>2p</a:t>
            </a:r>
            <a:r>
              <a:rPr lang="en-GB" sz="3200" baseline="30000" dirty="0"/>
              <a:t>6</a:t>
            </a:r>
            <a:r>
              <a:rPr lang="en-GB" sz="3200" dirty="0"/>
              <a:t> electrons.</a:t>
            </a:r>
          </a:p>
        </p:txBody>
      </p:sp>
    </p:spTree>
    <p:extLst>
      <p:ext uri="{BB962C8B-B14F-4D97-AF65-F5344CB8AC3E}">
        <p14:creationId xmlns:p14="http://schemas.microsoft.com/office/powerpoint/2010/main" val="334454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Covalent </a:t>
            </a:r>
            <a:r>
              <a:rPr lang="en-GB" u="sng" dirty="0" smtClean="0">
                <a:sym typeface="Wingdings" pitchFamily="2" charset="2"/>
              </a:rPr>
              <a:t> Ionic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000" dirty="0" smtClean="0">
                <a:solidFill>
                  <a:srgbClr val="FF0000"/>
                </a:solidFill>
              </a:rPr>
              <a:t>No difference between electronegativity = non polar covalent bond.</a:t>
            </a:r>
          </a:p>
          <a:p>
            <a:r>
              <a:rPr lang="en-GB" sz="4000" dirty="0" smtClean="0">
                <a:solidFill>
                  <a:srgbClr val="0070C0"/>
                </a:solidFill>
              </a:rPr>
              <a:t>Small difference in electronegativity = polar covalent bond.</a:t>
            </a:r>
          </a:p>
          <a:p>
            <a:r>
              <a:rPr lang="en-GB" sz="4000" dirty="0" smtClean="0"/>
              <a:t>Large difference in electronegativity = ionic bond.</a:t>
            </a:r>
            <a:endParaRPr lang="en-GB" sz="4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Non Polar Covalent Bond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No difference between electronegativity = non polar covalent bond.</a:t>
            </a:r>
          </a:p>
          <a:p>
            <a:endParaRPr lang="en-GB" dirty="0"/>
          </a:p>
        </p:txBody>
      </p:sp>
      <p:pic>
        <p:nvPicPr>
          <p:cNvPr id="4" name="Picture 7" descr="S691813_aw_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3284984"/>
            <a:ext cx="2753454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3645024"/>
            <a:ext cx="9380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H-H</a:t>
            </a:r>
          </a:p>
          <a:p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err="1" smtClean="0"/>
              <a:t>Cl-Cl</a:t>
            </a:r>
            <a:endParaRPr lang="en-GB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Polar Covalent Bond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Small difference in electronegativity = polar covalent bond.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Bonding in hydrogen chloride. A hydrogen atom and chlorine atom each share one elect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3356992"/>
            <a:ext cx="4234070" cy="2016224"/>
          </a:xfrm>
          <a:prstGeom prst="rect">
            <a:avLst/>
          </a:prstGeom>
          <a:noFill/>
        </p:spPr>
      </p:pic>
      <p:pic>
        <p:nvPicPr>
          <p:cNvPr id="5" name="Picture 8" descr="S691813_aw_037"/>
          <p:cNvPicPr>
            <a:picLocks noChangeAspect="1" noChangeArrowheads="1"/>
          </p:cNvPicPr>
          <p:nvPr/>
        </p:nvPicPr>
        <p:blipFill>
          <a:blip r:embed="rId3"/>
          <a:srcRect l="23854" r="25031" b="46154"/>
          <a:stretch>
            <a:fillRect/>
          </a:stretch>
        </p:blipFill>
        <p:spPr bwMode="auto">
          <a:xfrm>
            <a:off x="5580112" y="3861048"/>
            <a:ext cx="2468846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What is Electronegativity?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your answer on the piece of paper.</a:t>
            </a:r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Ionic Bonding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Large difference in electronegativity = ionic bond.</a:t>
            </a:r>
          </a:p>
          <a:p>
            <a:endParaRPr lang="en-GB" dirty="0"/>
          </a:p>
        </p:txBody>
      </p:sp>
      <p:pic>
        <p:nvPicPr>
          <p:cNvPr id="24578" name="Picture 2" descr="http://www.chemguide.co.uk/atoms/bonding/ab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3068960"/>
            <a:ext cx="5130557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691813_aw_0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548680"/>
            <a:ext cx="8469327" cy="26642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933056"/>
            <a:ext cx="8424936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Look at figure 5 on p.61 and give an example of a non-polar covalent bond, a polar covalent bond and an ionic bond.</a:t>
            </a:r>
            <a:endParaRPr lang="en-GB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/>
              <a:t>Questions</a:t>
            </a:r>
            <a:endParaRPr lang="en-GB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800" dirty="0" smtClean="0"/>
              <a:t>Questions 1 and 2 on p.61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u="sng" dirty="0" smtClean="0"/>
              <a:t>What is Electronegativity?</a:t>
            </a:r>
            <a:endParaRPr lang="en-GB" sz="5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Re-answer your question on the other side of the paper.</a:t>
            </a:r>
          </a:p>
          <a:p>
            <a:endParaRPr lang="en-GB" sz="4000" dirty="0" smtClean="0"/>
          </a:p>
          <a:p>
            <a:pPr>
              <a:buNone/>
            </a:pPr>
            <a:r>
              <a:rPr lang="en-GB" sz="2400" b="1" u="sng" dirty="0" smtClean="0">
                <a:solidFill>
                  <a:srgbClr val="7030A0"/>
                </a:solidFill>
              </a:rPr>
              <a:t>Must</a:t>
            </a:r>
            <a:r>
              <a:rPr lang="en-GB" sz="2400" dirty="0" smtClean="0"/>
              <a:t>: Describe electronegativity in terms of an atom attracting bonding electrons in a covalent bond (Grade C)</a:t>
            </a:r>
          </a:p>
          <a:p>
            <a:pPr>
              <a:buNone/>
            </a:pPr>
            <a:r>
              <a:rPr lang="en-GB" sz="2400" b="1" u="sng" dirty="0" smtClean="0">
                <a:solidFill>
                  <a:srgbClr val="0070C0"/>
                </a:solidFill>
              </a:rPr>
              <a:t>Should</a:t>
            </a:r>
            <a:r>
              <a:rPr lang="en-GB" sz="2400" dirty="0" smtClean="0"/>
              <a:t>: Explain how a permanent dipole can result in a polar bond (Grade B)</a:t>
            </a:r>
          </a:p>
          <a:p>
            <a:pPr>
              <a:buNone/>
            </a:pPr>
            <a:r>
              <a:rPr lang="en-GB" sz="2400" b="1" u="sng" dirty="0" smtClean="0">
                <a:solidFill>
                  <a:srgbClr val="FF0000"/>
                </a:solidFill>
              </a:rPr>
              <a:t>Could</a:t>
            </a:r>
            <a:r>
              <a:rPr lang="en-GB" sz="2400" dirty="0" smtClean="0"/>
              <a:t>: Link electronegativity to the bonding type on a compound. (Grade A)</a:t>
            </a:r>
          </a:p>
          <a:p>
            <a:endParaRPr lang="en-GB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Electronegativity and Polarity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u="sng" dirty="0" smtClean="0"/>
              <a:t>Learning Outcomes</a:t>
            </a:r>
            <a:r>
              <a:rPr lang="en-GB" dirty="0" smtClean="0"/>
              <a:t>:</a:t>
            </a:r>
          </a:p>
          <a:p>
            <a:pPr>
              <a:buNone/>
            </a:pPr>
            <a:r>
              <a:rPr lang="en-GB" b="1" u="sng" dirty="0" smtClean="0">
                <a:solidFill>
                  <a:srgbClr val="7030A0"/>
                </a:solidFill>
              </a:rPr>
              <a:t>Must</a:t>
            </a:r>
            <a:r>
              <a:rPr lang="en-GB" dirty="0" smtClean="0"/>
              <a:t>: Describe electronegativity in terms of an atom attracting bonding electrons in a covalent bond (Grade C)</a:t>
            </a:r>
          </a:p>
          <a:p>
            <a:pPr>
              <a:buNone/>
            </a:pPr>
            <a:r>
              <a:rPr lang="en-GB" b="1" u="sng" dirty="0" smtClean="0">
                <a:solidFill>
                  <a:srgbClr val="0070C0"/>
                </a:solidFill>
              </a:rPr>
              <a:t>Should</a:t>
            </a:r>
            <a:r>
              <a:rPr lang="en-GB" dirty="0" smtClean="0"/>
              <a:t>: Explain how a permanent dipole can result in a polar bond (Grade B)</a:t>
            </a:r>
          </a:p>
          <a:p>
            <a:pPr>
              <a:buNone/>
            </a:pPr>
            <a:r>
              <a:rPr lang="en-GB" b="1" u="sng" dirty="0" smtClean="0">
                <a:solidFill>
                  <a:srgbClr val="FF0000"/>
                </a:solidFill>
              </a:rPr>
              <a:t>Could</a:t>
            </a:r>
            <a:r>
              <a:rPr lang="en-GB" dirty="0" smtClean="0"/>
              <a:t>: Link electronegativity to the bonding type on a compound. (Grade A)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en-GB" u="sng" dirty="0" smtClean="0"/>
              <a:t>Electronegativity and Polarity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sz="35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Definition</a:t>
            </a:r>
            <a:r>
              <a:rPr lang="en-GB" sz="3500" dirty="0" smtClean="0"/>
              <a:t>: Electronegativity is a measure of the tendency of an atom to attract a bonding pair of electrons in a covalent bond.</a:t>
            </a:r>
          </a:p>
          <a:p>
            <a:pPr>
              <a:buNone/>
            </a:pPr>
            <a:endParaRPr lang="en-GB" sz="3500" dirty="0"/>
          </a:p>
          <a:p>
            <a:pPr>
              <a:buNone/>
            </a:pPr>
            <a:r>
              <a:rPr lang="en-GB" sz="35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Therefore</a:t>
            </a:r>
            <a:r>
              <a:rPr lang="en-GB" sz="3500" dirty="0" smtClean="0"/>
              <a:t>: The greater the electronegativity of an atom, the more it attracts electrons towards it.</a:t>
            </a:r>
          </a:p>
          <a:p>
            <a:pPr>
              <a:buNone/>
            </a:pPr>
            <a:endParaRPr lang="en-GB" sz="3500" dirty="0"/>
          </a:p>
          <a:p>
            <a:pPr algn="ctr">
              <a:buNone/>
            </a:pPr>
            <a:r>
              <a:rPr lang="en-GB" sz="3500" b="1" dirty="0" smtClean="0">
                <a:solidFill>
                  <a:schemeClr val="tx2">
                    <a:lumMod val="75000"/>
                  </a:schemeClr>
                </a:solidFill>
              </a:rPr>
              <a:t>What factors will affect how electronegative an atom is?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304650" y="0"/>
            <a:ext cx="1839350" cy="58477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 smtClean="0"/>
              <a:t>5 minutes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Electronegativity and Polarity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sz="3600" dirty="0" smtClean="0"/>
              <a:t>The factors affecting electronegativity are the same as those that affect ionisation energies:</a:t>
            </a:r>
          </a:p>
          <a:p>
            <a:pPr>
              <a:buNone/>
            </a:pPr>
            <a:endParaRPr lang="en-GB" sz="3600" dirty="0" smtClean="0"/>
          </a:p>
          <a:p>
            <a:pPr lvl="1"/>
            <a:r>
              <a:rPr lang="en-GB" sz="3200" dirty="0" smtClean="0"/>
              <a:t>Atomic charge;</a:t>
            </a:r>
          </a:p>
          <a:p>
            <a:pPr lvl="1"/>
            <a:r>
              <a:rPr lang="en-GB" sz="3200" dirty="0"/>
              <a:t>D</a:t>
            </a:r>
            <a:r>
              <a:rPr lang="en-GB" sz="3200" dirty="0" smtClean="0"/>
              <a:t>istance from the nucleus;</a:t>
            </a:r>
          </a:p>
          <a:p>
            <a:pPr lvl="1"/>
            <a:r>
              <a:rPr lang="en-GB" sz="3200" dirty="0" smtClean="0"/>
              <a:t>Electron shielding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u="sng" dirty="0" smtClean="0"/>
              <a:t>Bonds between Identical atoms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Autofit/>
          </a:bodyPr>
          <a:lstStyle/>
          <a:p>
            <a:r>
              <a:rPr lang="en-GB" sz="3600" dirty="0" smtClean="0"/>
              <a:t>In a covalent bond, electrons are shared.</a:t>
            </a:r>
          </a:p>
          <a:p>
            <a:r>
              <a:rPr lang="en-GB" sz="3600" dirty="0" smtClean="0"/>
              <a:t>When the 2 atoms are identical, the electrons are shared equally.</a:t>
            </a:r>
          </a:p>
        </p:txBody>
      </p:sp>
      <p:pic>
        <p:nvPicPr>
          <p:cNvPr id="4" name="Picture 7" descr="S691813_aw_0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3356992"/>
            <a:ext cx="2753454" cy="2952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12160" y="3645024"/>
            <a:ext cx="93807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H-H</a:t>
            </a:r>
          </a:p>
          <a:p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err="1" smtClean="0"/>
              <a:t>Cl-Cl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Bonds between different atoms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more electronegative atom will have a greater share of the electrons.</a:t>
            </a:r>
          </a:p>
          <a:p>
            <a:r>
              <a:rPr lang="en-GB" dirty="0" smtClean="0"/>
              <a:t>E.g. </a:t>
            </a:r>
            <a:r>
              <a:rPr lang="en-GB" smtClean="0"/>
              <a:t>Cl </a:t>
            </a:r>
            <a:r>
              <a:rPr lang="en-GB" dirty="0" smtClean="0"/>
              <a:t>is more electronegative than H so in a molecule of </a:t>
            </a:r>
            <a:r>
              <a:rPr lang="en-GB" dirty="0" err="1" smtClean="0"/>
              <a:t>HCl</a:t>
            </a:r>
            <a:r>
              <a:rPr lang="en-GB" dirty="0" smtClean="0"/>
              <a:t>, the electrons are pulled towards the Chlorine.</a:t>
            </a:r>
            <a:endParaRPr lang="en-GB" dirty="0"/>
          </a:p>
        </p:txBody>
      </p:sp>
      <p:pic>
        <p:nvPicPr>
          <p:cNvPr id="4" name="Picture 8" descr="S691813_aw_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4365104"/>
            <a:ext cx="4226233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rot="10800000">
            <a:off x="5580112" y="4653136"/>
            <a:ext cx="165618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6296" y="4797152"/>
            <a:ext cx="1296144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This symbol is called delta and means “slightly”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Charge Difference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charge difference between H and </a:t>
            </a:r>
            <a:r>
              <a:rPr lang="en-GB" dirty="0" err="1" smtClean="0"/>
              <a:t>Cl</a:t>
            </a:r>
            <a:r>
              <a:rPr lang="en-GB" dirty="0" smtClean="0"/>
              <a:t> is called a </a:t>
            </a:r>
            <a:r>
              <a:rPr lang="en-GB" b="1" i="1" u="sng" dirty="0" smtClean="0"/>
              <a:t>permanent dipole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HCl</a:t>
            </a:r>
            <a:r>
              <a:rPr lang="en-GB" dirty="0" smtClean="0"/>
              <a:t> is therefore a </a:t>
            </a:r>
            <a:r>
              <a:rPr lang="en-GB" b="1" i="1" u="sng" dirty="0" smtClean="0"/>
              <a:t>polar covalent bond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HCl</a:t>
            </a:r>
            <a:r>
              <a:rPr lang="en-GB" dirty="0" smtClean="0"/>
              <a:t> is non-symmetrical so it is a </a:t>
            </a:r>
            <a:r>
              <a:rPr lang="en-GB" b="1" i="1" u="sng" dirty="0" smtClean="0"/>
              <a:t>polar molecule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4" name="Picture 8" descr="S691813_aw_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760" y="4509120"/>
            <a:ext cx="4226233" cy="187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Non-polar molecules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Symmetrical molecules are non-polar even though they contain polar bonds.</a:t>
            </a:r>
            <a:endParaRPr lang="en-GB" dirty="0"/>
          </a:p>
        </p:txBody>
      </p:sp>
      <p:pic>
        <p:nvPicPr>
          <p:cNvPr id="4" name="Picture 8" descr="S691813_aw_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2852936"/>
            <a:ext cx="3024336" cy="3316898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10800000" flipV="1">
            <a:off x="4932040" y="4581128"/>
            <a:ext cx="122413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56176" y="4437112"/>
            <a:ext cx="2232248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4 dipoles acting in different directions cancel each other out.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On-screen Show (4:3)</PresentationFormat>
  <Paragraphs>81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Office Theme</vt:lpstr>
      <vt:lpstr>Starter</vt:lpstr>
      <vt:lpstr>What is Electronegativity?</vt:lpstr>
      <vt:lpstr>Electronegativity and Polarity</vt:lpstr>
      <vt:lpstr>Electronegativity and Polarity</vt:lpstr>
      <vt:lpstr>Electronegativity and Polarity</vt:lpstr>
      <vt:lpstr>Bonds between Identical atoms</vt:lpstr>
      <vt:lpstr>Bonds between different atoms</vt:lpstr>
      <vt:lpstr>Charge Difference</vt:lpstr>
      <vt:lpstr>Non-polar molecules.</vt:lpstr>
      <vt:lpstr>Key Concept</vt:lpstr>
      <vt:lpstr>Linus Pauling</vt:lpstr>
      <vt:lpstr>Pauling Scale</vt:lpstr>
      <vt:lpstr>Across a Period</vt:lpstr>
      <vt:lpstr>Across a Period</vt:lpstr>
      <vt:lpstr>Down a Group</vt:lpstr>
      <vt:lpstr>Down a Group</vt:lpstr>
      <vt:lpstr>Covalent  Ionic</vt:lpstr>
      <vt:lpstr>Non Polar Covalent Bond</vt:lpstr>
      <vt:lpstr>Polar Covalent Bond</vt:lpstr>
      <vt:lpstr>Ionic Bonding</vt:lpstr>
      <vt:lpstr>PowerPoint Presentation</vt:lpstr>
      <vt:lpstr>Questions</vt:lpstr>
      <vt:lpstr>What is Electronegativity?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</dc:title>
  <dc:creator>Lindsay Jacobs</dc:creator>
  <cp:lastModifiedBy>Rachael Mayfield</cp:lastModifiedBy>
  <cp:revision>19</cp:revision>
  <cp:lastPrinted>2011-10-10T22:17:59Z</cp:lastPrinted>
  <dcterms:created xsi:type="dcterms:W3CDTF">2011-10-10T08:56:05Z</dcterms:created>
  <dcterms:modified xsi:type="dcterms:W3CDTF">2019-01-07T12:14:42Z</dcterms:modified>
</cp:coreProperties>
</file>