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handoutMasterIdLst>
    <p:handoutMasterId r:id="rId25"/>
  </p:handoutMasterIdLst>
  <p:sldIdLst>
    <p:sldId id="334" r:id="rId2"/>
    <p:sldId id="335" r:id="rId3"/>
    <p:sldId id="332" r:id="rId4"/>
    <p:sldId id="333" r:id="rId5"/>
    <p:sldId id="313" r:id="rId6"/>
    <p:sldId id="329" r:id="rId7"/>
    <p:sldId id="314" r:id="rId8"/>
    <p:sldId id="315" r:id="rId9"/>
    <p:sldId id="322" r:id="rId10"/>
    <p:sldId id="317" r:id="rId11"/>
    <p:sldId id="318" r:id="rId12"/>
    <p:sldId id="319" r:id="rId13"/>
    <p:sldId id="320" r:id="rId14"/>
    <p:sldId id="321" r:id="rId15"/>
    <p:sldId id="323" r:id="rId16"/>
    <p:sldId id="324" r:id="rId17"/>
    <p:sldId id="316" r:id="rId18"/>
    <p:sldId id="325" r:id="rId19"/>
    <p:sldId id="326" r:id="rId20"/>
    <p:sldId id="327" r:id="rId21"/>
    <p:sldId id="328" r:id="rId22"/>
    <p:sldId id="331" r:id="rId23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5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88" autoAdjust="0"/>
    <p:restoredTop sz="94660"/>
  </p:normalViewPr>
  <p:slideViewPr>
    <p:cSldViewPr>
      <p:cViewPr varScale="1">
        <p:scale>
          <a:sx n="109" d="100"/>
          <a:sy n="109" d="100"/>
        </p:scale>
        <p:origin x="211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742" y="-102"/>
      </p:cViewPr>
      <p:guideLst>
        <p:guide orient="horz" pos="3132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3D6516-C3FC-4956-B59F-296D3828E169}" type="datetimeFigureOut">
              <a:rPr lang="en-GB" smtClean="0"/>
              <a:t>29/04/2019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CF8DC8-8097-41E2-9BAA-56FCDA1589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0088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EAF01-0B26-4277-B078-57EB463CCA41}" type="datetimeFigureOut">
              <a:rPr lang="en-GB" smtClean="0"/>
              <a:pPr/>
              <a:t>29/04/2019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F0E69-E397-4CC3-B1D8-A79B615E248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212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AF8A515-065B-40DE-9B3A-01547F5C2550}" type="datetimeFigureOut">
              <a:rPr lang="en-GB" smtClean="0"/>
              <a:pPr/>
              <a:t>29/04/2019</a:t>
            </a:fld>
            <a:endParaRPr lang="en-GB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C37D8A5-B13A-4033-BA95-7DAD1A1EB94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Starter.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</a:t>
            </a:r>
            <a:r>
              <a:rPr lang="de-DE" dirty="0" err="1" smtClean="0"/>
              <a:t>we</a:t>
            </a:r>
            <a:r>
              <a:rPr lang="de-DE" dirty="0" smtClean="0"/>
              <a:t> </a:t>
            </a:r>
            <a:r>
              <a:rPr lang="de-DE" dirty="0" err="1" smtClean="0"/>
              <a:t>remember</a:t>
            </a:r>
            <a:r>
              <a:rPr lang="de-DE" dirty="0" smtClean="0"/>
              <a:t>??!!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5373216"/>
            <a:ext cx="2562082" cy="1368152"/>
          </a:xfrm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897" y="1700808"/>
            <a:ext cx="8109425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7422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do all of these acids have in common?</a:t>
            </a:r>
          </a:p>
          <a:p>
            <a:pPr lvl="1"/>
            <a:r>
              <a:rPr lang="en-GB" dirty="0" err="1" smtClean="0"/>
              <a:t>HCl</a:t>
            </a:r>
            <a:r>
              <a:rPr lang="en-GB" dirty="0" smtClean="0"/>
              <a:t> (hydrochloric acid)</a:t>
            </a:r>
          </a:p>
          <a:p>
            <a:pPr lvl="1"/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SO</a:t>
            </a:r>
            <a:r>
              <a:rPr lang="en-GB" baseline="-25000" dirty="0" smtClean="0"/>
              <a:t>4</a:t>
            </a:r>
            <a:r>
              <a:rPr lang="en-GB" dirty="0" smtClean="0"/>
              <a:t> (sulphuric acid)</a:t>
            </a:r>
          </a:p>
          <a:p>
            <a:pPr lvl="1"/>
            <a:r>
              <a:rPr lang="en-GB" dirty="0" smtClean="0"/>
              <a:t>HNO</a:t>
            </a:r>
            <a:r>
              <a:rPr lang="en-GB" baseline="-25000" dirty="0" smtClean="0"/>
              <a:t>3</a:t>
            </a:r>
            <a:r>
              <a:rPr lang="en-GB" dirty="0" smtClean="0"/>
              <a:t> (nitric acid)</a:t>
            </a:r>
          </a:p>
          <a:p>
            <a:pPr lvl="1"/>
            <a:r>
              <a:rPr lang="en-GB" dirty="0" smtClean="0"/>
              <a:t>CH</a:t>
            </a:r>
            <a:r>
              <a:rPr lang="en-GB" baseline="-25000" dirty="0" smtClean="0"/>
              <a:t>3</a:t>
            </a:r>
            <a:r>
              <a:rPr lang="en-GB" dirty="0" smtClean="0"/>
              <a:t>CHOHCOOH (lactic acid)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do all of these acids have in common?</a:t>
            </a:r>
          </a:p>
          <a:p>
            <a:pPr lvl="1"/>
            <a:r>
              <a:rPr lang="en-GB" dirty="0" err="1" smtClean="0"/>
              <a:t>HCl</a:t>
            </a:r>
            <a:r>
              <a:rPr lang="en-GB" dirty="0" smtClean="0"/>
              <a:t> (hydrochloric acid)</a:t>
            </a:r>
          </a:p>
          <a:p>
            <a:pPr lvl="1"/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SO</a:t>
            </a:r>
            <a:r>
              <a:rPr lang="en-GB" baseline="-25000" dirty="0" smtClean="0"/>
              <a:t>4</a:t>
            </a:r>
            <a:r>
              <a:rPr lang="en-GB" dirty="0" smtClean="0"/>
              <a:t> (sulphuric acid)</a:t>
            </a:r>
          </a:p>
          <a:p>
            <a:pPr lvl="1"/>
            <a:r>
              <a:rPr lang="en-GB" dirty="0" smtClean="0"/>
              <a:t>HNO</a:t>
            </a:r>
            <a:r>
              <a:rPr lang="en-GB" baseline="-25000" dirty="0" smtClean="0"/>
              <a:t>3</a:t>
            </a:r>
            <a:r>
              <a:rPr lang="en-GB" dirty="0" smtClean="0"/>
              <a:t> (nitric acid)</a:t>
            </a:r>
          </a:p>
          <a:p>
            <a:pPr lvl="1"/>
            <a:r>
              <a:rPr lang="en-GB" dirty="0" smtClean="0"/>
              <a:t>CH</a:t>
            </a:r>
            <a:r>
              <a:rPr lang="en-GB" baseline="-25000" dirty="0" smtClean="0"/>
              <a:t>3</a:t>
            </a:r>
            <a:r>
              <a:rPr lang="en-GB" dirty="0" smtClean="0"/>
              <a:t>CHOHCOOH (lactic acid)</a:t>
            </a:r>
          </a:p>
          <a:p>
            <a:pPr lvl="1"/>
            <a:endParaRPr lang="en-GB" dirty="0"/>
          </a:p>
          <a:p>
            <a:pPr lvl="1"/>
            <a:r>
              <a:rPr lang="en-GB" dirty="0" smtClean="0">
                <a:solidFill>
                  <a:srgbClr val="FF0000"/>
                </a:solidFill>
              </a:rPr>
              <a:t>They all have hydrogen in them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5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time -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in a hydrogen 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349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Thinking time - again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in a hydrogen ion?</a:t>
            </a:r>
          </a:p>
          <a:p>
            <a:endParaRPr lang="en-GB" dirty="0"/>
          </a:p>
          <a:p>
            <a:r>
              <a:rPr lang="en-GB" dirty="0" smtClean="0">
                <a:solidFill>
                  <a:srgbClr val="FF0000"/>
                </a:solidFill>
              </a:rPr>
              <a:t>A normal hydrogen atom is a proton and an electron. So, a hydrogen ion (H</a:t>
            </a:r>
            <a:r>
              <a:rPr lang="en-GB" baseline="30000" dirty="0" smtClean="0">
                <a:solidFill>
                  <a:srgbClr val="FF0000"/>
                </a:solidFill>
              </a:rPr>
              <a:t>+</a:t>
            </a:r>
            <a:r>
              <a:rPr lang="en-GB" dirty="0" smtClean="0">
                <a:solidFill>
                  <a:srgbClr val="FF0000"/>
                </a:solidFill>
              </a:rPr>
              <a:t>) is just a proton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17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Acids as proton donors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According to Br</a:t>
            </a:r>
            <a:r>
              <a:rPr lang="en-US" dirty="0" smtClean="0"/>
              <a:t>ø</a:t>
            </a:r>
            <a:r>
              <a:rPr lang="en-GB" dirty="0" err="1" smtClean="0"/>
              <a:t>nsted</a:t>
            </a:r>
            <a:endParaRPr lang="en-GB" dirty="0" smtClean="0"/>
          </a:p>
          <a:p>
            <a:pPr lvl="1"/>
            <a:r>
              <a:rPr lang="en-GB" dirty="0" smtClean="0"/>
              <a:t>all acids are proton donors</a:t>
            </a:r>
          </a:p>
          <a:p>
            <a:pPr lvl="1"/>
            <a:r>
              <a:rPr lang="en-GB" dirty="0" smtClean="0"/>
              <a:t>All bases are proton acceptors</a:t>
            </a:r>
          </a:p>
          <a:p>
            <a:r>
              <a:rPr lang="en-GB" dirty="0" smtClean="0"/>
              <a:t>All reactions with acids or alkalis involve the transfer of a proton (H</a:t>
            </a:r>
            <a:r>
              <a:rPr lang="en-GB" baseline="30000" dirty="0" smtClean="0"/>
              <a:t>+</a:t>
            </a:r>
            <a:r>
              <a:rPr lang="en-GB" dirty="0" smtClean="0"/>
              <a:t> ion)</a:t>
            </a:r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533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Acids and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If we add </a:t>
            </a:r>
            <a:r>
              <a:rPr lang="en-GB" dirty="0" err="1" smtClean="0"/>
              <a:t>HCl</a:t>
            </a:r>
            <a:r>
              <a:rPr lang="en-GB" dirty="0" smtClean="0"/>
              <a:t> (hydrochloric acid) to water, what happens with the proton that </a:t>
            </a:r>
            <a:r>
              <a:rPr lang="en-GB" dirty="0" err="1" smtClean="0"/>
              <a:t>HCl</a:t>
            </a:r>
            <a:r>
              <a:rPr lang="en-GB" dirty="0" smtClean="0"/>
              <a:t> wants to donate?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508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Acids and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GB" dirty="0" smtClean="0"/>
              <a:t>If we add </a:t>
            </a:r>
            <a:r>
              <a:rPr lang="en-GB" dirty="0" err="1" smtClean="0"/>
              <a:t>HCl</a:t>
            </a:r>
            <a:r>
              <a:rPr lang="en-GB" dirty="0" smtClean="0"/>
              <a:t> (hydrochloric acid) to water, what happens with the proton that </a:t>
            </a:r>
            <a:r>
              <a:rPr lang="en-GB" dirty="0" err="1" smtClean="0"/>
              <a:t>HCl</a:t>
            </a:r>
            <a:r>
              <a:rPr lang="en-GB" dirty="0" smtClean="0"/>
              <a:t> wants to donate?</a:t>
            </a:r>
          </a:p>
          <a:p>
            <a:endParaRPr lang="en-GB" dirty="0"/>
          </a:p>
          <a:p>
            <a:pPr marL="82296" indent="0" algn="ctr">
              <a:buNone/>
            </a:pPr>
            <a:r>
              <a:rPr lang="en-GB" dirty="0" err="1" smtClean="0">
                <a:solidFill>
                  <a:srgbClr val="FF0000"/>
                </a:solidFill>
              </a:rPr>
              <a:t>HCl</a:t>
            </a:r>
            <a:r>
              <a:rPr lang="en-GB" dirty="0" smtClean="0">
                <a:solidFill>
                  <a:srgbClr val="FF0000"/>
                </a:solidFill>
              </a:rPr>
              <a:t> + H</a:t>
            </a:r>
            <a:r>
              <a:rPr lang="en-GB" baseline="-25000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FF0000"/>
                </a:solidFill>
              </a:rPr>
              <a:t>O 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 </a:t>
            </a:r>
            <a:r>
              <a:rPr lang="en-GB" dirty="0" err="1" smtClean="0">
                <a:solidFill>
                  <a:srgbClr val="FF0000"/>
                </a:solidFill>
                <a:sym typeface="Wingdings" pitchFamily="2" charset="2"/>
              </a:rPr>
              <a:t>Cl</a:t>
            </a:r>
            <a:r>
              <a:rPr lang="en-GB" baseline="30000" dirty="0" smtClean="0">
                <a:solidFill>
                  <a:srgbClr val="FF0000"/>
                </a:solidFill>
                <a:sym typeface="Wingdings" pitchFamily="2" charset="2"/>
              </a:rPr>
              <a:t>-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  +  H</a:t>
            </a:r>
            <a:r>
              <a:rPr lang="en-GB" baseline="-25000" dirty="0" smtClean="0">
                <a:solidFill>
                  <a:srgbClr val="FF0000"/>
                </a:solidFill>
                <a:sym typeface="Wingdings" pitchFamily="2" charset="2"/>
              </a:rPr>
              <a:t>3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O</a:t>
            </a:r>
            <a:r>
              <a:rPr lang="en-GB" baseline="30000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</a:p>
          <a:p>
            <a:pPr marL="82296" indent="0">
              <a:buNone/>
            </a:pPr>
            <a:endParaRPr lang="en-GB" baseline="30000" dirty="0">
              <a:sym typeface="Wingdings" pitchFamily="2" charset="2"/>
            </a:endParaRPr>
          </a:p>
          <a:p>
            <a:pPr marL="82296" indent="0">
              <a:buNone/>
            </a:pPr>
            <a:r>
              <a:rPr lang="en-GB" dirty="0" err="1" smtClean="0"/>
              <a:t>HCl</a:t>
            </a:r>
            <a:r>
              <a:rPr lang="en-GB" dirty="0" smtClean="0"/>
              <a:t> has donated a proton to the water molecule.  We now have an </a:t>
            </a:r>
            <a:r>
              <a:rPr lang="en-GB" dirty="0" err="1" smtClean="0"/>
              <a:t>oxonium</a:t>
            </a:r>
            <a:r>
              <a:rPr lang="en-GB" dirty="0" smtClean="0"/>
              <a:t> ion (</a:t>
            </a:r>
            <a:r>
              <a:rPr lang="en-GB" dirty="0">
                <a:sym typeface="Wingdings" pitchFamily="2" charset="2"/>
              </a:rPr>
              <a:t>H</a:t>
            </a:r>
            <a:r>
              <a:rPr lang="en-GB" baseline="-25000" dirty="0">
                <a:sym typeface="Wingdings" pitchFamily="2" charset="2"/>
              </a:rPr>
              <a:t>3</a:t>
            </a:r>
            <a:r>
              <a:rPr lang="en-GB" dirty="0">
                <a:sym typeface="Wingdings" pitchFamily="2" charset="2"/>
              </a:rPr>
              <a:t>O</a:t>
            </a:r>
            <a:r>
              <a:rPr lang="en-GB" baseline="30000" dirty="0" smtClean="0">
                <a:sym typeface="Wingdings" pitchFamily="2" charset="2"/>
              </a:rPr>
              <a:t>+</a:t>
            </a:r>
            <a:r>
              <a:rPr lang="en-GB" dirty="0" smtClean="0"/>
              <a:t>) and a chloride ion (</a:t>
            </a:r>
            <a:r>
              <a:rPr lang="en-GB" dirty="0" err="1" smtClean="0"/>
              <a:t>Cl</a:t>
            </a:r>
            <a:r>
              <a:rPr lang="en-GB" baseline="30000" dirty="0" smtClean="0"/>
              <a:t>-</a:t>
            </a:r>
            <a:r>
              <a:rPr lang="en-GB" dirty="0" smtClean="0"/>
              <a:t>)</a:t>
            </a:r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547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Alkalis and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/>
              <a:t>If we add </a:t>
            </a:r>
            <a:r>
              <a:rPr lang="en-GB" dirty="0" smtClean="0"/>
              <a:t>NH</a:t>
            </a:r>
            <a:r>
              <a:rPr lang="en-GB" baseline="-25000" dirty="0" smtClean="0"/>
              <a:t>3</a:t>
            </a:r>
            <a:r>
              <a:rPr lang="en-GB" dirty="0" smtClean="0"/>
              <a:t> (ammonia) </a:t>
            </a:r>
            <a:r>
              <a:rPr lang="en-GB" dirty="0"/>
              <a:t>to water, what happens with the proton that NH</a:t>
            </a:r>
            <a:r>
              <a:rPr lang="en-GB" baseline="-25000" dirty="0"/>
              <a:t>3</a:t>
            </a:r>
            <a:r>
              <a:rPr lang="en-GB" dirty="0" smtClean="0"/>
              <a:t> </a:t>
            </a:r>
            <a:r>
              <a:rPr lang="en-GB" dirty="0"/>
              <a:t>wants to </a:t>
            </a:r>
            <a:r>
              <a:rPr lang="en-GB" dirty="0" smtClean="0"/>
              <a:t>accept?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7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Alkalis and water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GB" dirty="0"/>
              <a:t>If we add </a:t>
            </a:r>
            <a:r>
              <a:rPr lang="en-GB" dirty="0" smtClean="0"/>
              <a:t>NH</a:t>
            </a:r>
            <a:r>
              <a:rPr lang="en-GB" baseline="-25000" dirty="0" smtClean="0"/>
              <a:t>3</a:t>
            </a:r>
            <a:r>
              <a:rPr lang="en-GB" dirty="0" smtClean="0"/>
              <a:t> (ammonia) </a:t>
            </a:r>
            <a:r>
              <a:rPr lang="en-GB" dirty="0"/>
              <a:t>to water, what happens with the proton that NH</a:t>
            </a:r>
            <a:r>
              <a:rPr lang="en-GB" baseline="-25000" dirty="0"/>
              <a:t>3</a:t>
            </a:r>
            <a:r>
              <a:rPr lang="en-GB" dirty="0" smtClean="0"/>
              <a:t> </a:t>
            </a:r>
            <a:r>
              <a:rPr lang="en-GB" dirty="0"/>
              <a:t>wants to </a:t>
            </a:r>
            <a:r>
              <a:rPr lang="en-GB" dirty="0" smtClean="0"/>
              <a:t>accept?</a:t>
            </a:r>
          </a:p>
          <a:p>
            <a:endParaRPr lang="en-GB" dirty="0"/>
          </a:p>
          <a:p>
            <a:pPr marL="82296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NH</a:t>
            </a:r>
            <a:r>
              <a:rPr lang="en-GB" baseline="-25000" dirty="0" smtClean="0">
                <a:solidFill>
                  <a:srgbClr val="FF0000"/>
                </a:solidFill>
              </a:rPr>
              <a:t>3</a:t>
            </a:r>
            <a:r>
              <a:rPr lang="en-GB" dirty="0" smtClean="0">
                <a:solidFill>
                  <a:srgbClr val="FF0000"/>
                </a:solidFill>
              </a:rPr>
              <a:t> + H</a:t>
            </a:r>
            <a:r>
              <a:rPr lang="en-GB" baseline="-25000" dirty="0" smtClean="0">
                <a:solidFill>
                  <a:srgbClr val="FF0000"/>
                </a:solidFill>
              </a:rPr>
              <a:t>2</a:t>
            </a:r>
            <a:r>
              <a:rPr lang="en-GB" dirty="0" smtClean="0">
                <a:solidFill>
                  <a:srgbClr val="FF0000"/>
                </a:solidFill>
              </a:rPr>
              <a:t>O  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  NH</a:t>
            </a:r>
            <a:r>
              <a:rPr lang="en-GB" baseline="-25000" dirty="0" smtClean="0">
                <a:solidFill>
                  <a:srgbClr val="FF0000"/>
                </a:solidFill>
                <a:sym typeface="Wingdings" pitchFamily="2" charset="2"/>
              </a:rPr>
              <a:t>4</a:t>
            </a:r>
            <a:r>
              <a:rPr lang="en-GB" baseline="30000" dirty="0" smtClean="0">
                <a:solidFill>
                  <a:srgbClr val="FF0000"/>
                </a:solidFill>
                <a:sym typeface="Wingdings" pitchFamily="2" charset="2"/>
              </a:rPr>
              <a:t>+</a:t>
            </a:r>
            <a:r>
              <a:rPr lang="en-GB" dirty="0" smtClean="0">
                <a:solidFill>
                  <a:srgbClr val="FF0000"/>
                </a:solidFill>
                <a:sym typeface="Wingdings" pitchFamily="2" charset="2"/>
              </a:rPr>
              <a:t>  +  OH</a:t>
            </a:r>
            <a:r>
              <a:rPr lang="en-GB" baseline="30000" dirty="0" smtClean="0">
                <a:solidFill>
                  <a:srgbClr val="FF0000"/>
                </a:solidFill>
                <a:sym typeface="Wingdings" pitchFamily="2" charset="2"/>
              </a:rPr>
              <a:t>-</a:t>
            </a:r>
          </a:p>
          <a:p>
            <a:pPr marL="82296" indent="0">
              <a:buNone/>
            </a:pPr>
            <a:endParaRPr lang="en-GB" baseline="30000" dirty="0">
              <a:sym typeface="Wingdings" pitchFamily="2" charset="2"/>
            </a:endParaRPr>
          </a:p>
          <a:p>
            <a:pPr marL="82296" indent="0">
              <a:buNone/>
            </a:pPr>
            <a:r>
              <a:rPr lang="en-GB" dirty="0"/>
              <a:t>T</a:t>
            </a:r>
            <a:r>
              <a:rPr lang="en-GB" dirty="0" smtClean="0"/>
              <a:t>he ammonia has accepted a proton from water.  We now have an ammonium ion (</a:t>
            </a:r>
            <a:r>
              <a:rPr lang="en-GB" dirty="0">
                <a:sym typeface="Wingdings" pitchFamily="2" charset="2"/>
              </a:rPr>
              <a:t>NH</a:t>
            </a:r>
            <a:r>
              <a:rPr lang="en-GB" baseline="-25000" dirty="0">
                <a:sym typeface="Wingdings" pitchFamily="2" charset="2"/>
              </a:rPr>
              <a:t>4</a:t>
            </a:r>
            <a:r>
              <a:rPr lang="en-GB" baseline="30000" dirty="0" smtClean="0">
                <a:sym typeface="Wingdings" pitchFamily="2" charset="2"/>
              </a:rPr>
              <a:t>+</a:t>
            </a:r>
            <a:r>
              <a:rPr lang="en-GB" dirty="0" smtClean="0">
                <a:sym typeface="Wingdings" pitchFamily="2" charset="2"/>
              </a:rPr>
              <a:t>) </a:t>
            </a:r>
            <a:r>
              <a:rPr lang="en-GB" dirty="0" smtClean="0"/>
              <a:t>and a hydroxyl ion (</a:t>
            </a:r>
            <a:r>
              <a:rPr lang="en-GB" dirty="0" smtClean="0">
                <a:sym typeface="Wingdings" pitchFamily="2" charset="2"/>
              </a:rPr>
              <a:t>OH</a:t>
            </a:r>
            <a:r>
              <a:rPr lang="en-GB" baseline="30000" dirty="0" smtClean="0">
                <a:sym typeface="Wingdings" pitchFamily="2" charset="2"/>
              </a:rPr>
              <a:t>-</a:t>
            </a:r>
            <a:r>
              <a:rPr lang="en-GB" dirty="0" smtClean="0"/>
              <a:t>)</a:t>
            </a:r>
            <a:endParaRPr lang="en-US" baseline="30000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90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Water reacting with itself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Water will also react with itself, with one molecule donating a proton and another accepting it. What would the equation be?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10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420888"/>
            <a:ext cx="7818072" cy="86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627" y="5157192"/>
            <a:ext cx="2966622" cy="1584176"/>
          </a:xfrm>
        </p:spPr>
      </p:pic>
    </p:spTree>
    <p:extLst>
      <p:ext uri="{BB962C8B-B14F-4D97-AF65-F5344CB8AC3E}">
        <p14:creationId xmlns:p14="http://schemas.microsoft.com/office/powerpoint/2010/main" val="166790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Water reacting with itself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GB" dirty="0" smtClean="0"/>
              <a:t>Water will also react with itself, with one molecule donating a proton and another accepting it.</a:t>
            </a:r>
          </a:p>
          <a:p>
            <a:endParaRPr lang="en-GB" dirty="0"/>
          </a:p>
          <a:p>
            <a:pPr marL="82296" indent="0" algn="ctr">
              <a:buNone/>
            </a:pPr>
            <a:r>
              <a:rPr lang="en-GB" dirty="0" smtClean="0"/>
              <a:t>H</a:t>
            </a:r>
            <a:r>
              <a:rPr lang="en-GB" baseline="-25000" dirty="0" smtClean="0"/>
              <a:t>2</a:t>
            </a:r>
            <a:r>
              <a:rPr lang="en-GB" dirty="0" smtClean="0"/>
              <a:t>O + H</a:t>
            </a:r>
            <a:r>
              <a:rPr lang="en-GB" baseline="-25000" dirty="0" smtClean="0"/>
              <a:t>2</a:t>
            </a:r>
            <a:r>
              <a:rPr lang="en-GB" dirty="0" smtClean="0"/>
              <a:t>O  </a:t>
            </a:r>
            <a:r>
              <a:rPr lang="en-GB" dirty="0">
                <a:sym typeface="Wingdings" pitchFamily="2" charset="2"/>
              </a:rPr>
              <a:t> </a:t>
            </a:r>
            <a:r>
              <a:rPr lang="en-GB" dirty="0" smtClean="0">
                <a:sym typeface="Wingdings" pitchFamily="2" charset="2"/>
              </a:rPr>
              <a:t>   H</a:t>
            </a:r>
            <a:r>
              <a:rPr lang="en-GB" baseline="-25000" dirty="0" smtClean="0">
                <a:sym typeface="Wingdings" pitchFamily="2" charset="2"/>
              </a:rPr>
              <a:t>3</a:t>
            </a:r>
            <a:r>
              <a:rPr lang="en-GB" dirty="0" smtClean="0">
                <a:sym typeface="Wingdings" pitchFamily="2" charset="2"/>
              </a:rPr>
              <a:t>O</a:t>
            </a:r>
            <a:r>
              <a:rPr lang="en-GB" baseline="30000" dirty="0" smtClean="0">
                <a:sym typeface="Wingdings" pitchFamily="2" charset="2"/>
              </a:rPr>
              <a:t>+</a:t>
            </a:r>
            <a:r>
              <a:rPr lang="en-GB" dirty="0" smtClean="0">
                <a:sym typeface="Wingdings" pitchFamily="2" charset="2"/>
              </a:rPr>
              <a:t>  +  OH</a:t>
            </a:r>
            <a:r>
              <a:rPr lang="en-GB" baseline="30000" dirty="0" smtClean="0">
                <a:sym typeface="Wingdings" pitchFamily="2" charset="2"/>
              </a:rPr>
              <a:t>-</a:t>
            </a:r>
          </a:p>
          <a:p>
            <a:pPr marL="82296" indent="0" algn="ctr">
              <a:buNone/>
            </a:pPr>
            <a:endParaRPr lang="en-GB" baseline="30000" dirty="0">
              <a:sym typeface="Wingdings" pitchFamily="2" charset="2"/>
            </a:endParaRPr>
          </a:p>
          <a:p>
            <a:pPr marL="82296" indent="0">
              <a:buNone/>
            </a:pPr>
            <a:r>
              <a:rPr lang="en-GB" dirty="0" smtClean="0"/>
              <a:t>The double arrow means that this reaction goes both ways at the same time</a:t>
            </a:r>
            <a:endParaRPr lang="en-US" baseline="30000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.tutorvista.com/content/feed/u145/arro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17032"/>
            <a:ext cx="7048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03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Strong and weak acids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Strong acids </a:t>
            </a:r>
            <a:r>
              <a:rPr lang="en-GB" dirty="0"/>
              <a:t>(</a:t>
            </a:r>
            <a:r>
              <a:rPr lang="en-GB" dirty="0" err="1"/>
              <a:t>Eg</a:t>
            </a:r>
            <a:r>
              <a:rPr lang="en-GB" dirty="0"/>
              <a:t>. </a:t>
            </a:r>
            <a:r>
              <a:rPr lang="en-GB" dirty="0" err="1"/>
              <a:t>HCl</a:t>
            </a:r>
            <a:r>
              <a:rPr lang="en-GB" dirty="0"/>
              <a:t>, H</a:t>
            </a:r>
            <a:r>
              <a:rPr lang="en-GB" baseline="-25000" dirty="0"/>
              <a:t>2</a:t>
            </a:r>
            <a:r>
              <a:rPr lang="en-GB" dirty="0"/>
              <a:t>SO</a:t>
            </a:r>
            <a:r>
              <a:rPr lang="en-GB" baseline="-25000" dirty="0"/>
              <a:t>4</a:t>
            </a:r>
            <a:r>
              <a:rPr lang="en-GB" dirty="0"/>
              <a:t>, </a:t>
            </a:r>
            <a:r>
              <a:rPr lang="en-GB" dirty="0" smtClean="0"/>
              <a:t>HNO</a:t>
            </a:r>
            <a:r>
              <a:rPr lang="en-GB" baseline="-25000" dirty="0" smtClean="0"/>
              <a:t>3</a:t>
            </a:r>
            <a:r>
              <a:rPr lang="en-GB" dirty="0" smtClean="0"/>
              <a:t>) are ones that completely split up into ions</a:t>
            </a:r>
            <a:endParaRPr lang="en-GB" dirty="0"/>
          </a:p>
          <a:p>
            <a:pPr marL="82296" indent="0" algn="ctr">
              <a:buNone/>
            </a:pPr>
            <a:endParaRPr lang="en-GB" dirty="0" smtClean="0"/>
          </a:p>
          <a:p>
            <a:pPr marL="82296" indent="0" algn="ctr">
              <a:buNone/>
            </a:pPr>
            <a:r>
              <a:rPr lang="en-GB" dirty="0" err="1" smtClean="0"/>
              <a:t>Eg</a:t>
            </a:r>
            <a:r>
              <a:rPr lang="en-GB" dirty="0" smtClean="0"/>
              <a:t>.     </a:t>
            </a:r>
            <a:r>
              <a:rPr lang="en-GB" dirty="0" err="1" smtClean="0"/>
              <a:t>HCl</a:t>
            </a:r>
            <a:r>
              <a:rPr lang="en-GB" dirty="0" smtClean="0"/>
              <a:t> </a:t>
            </a:r>
            <a:r>
              <a:rPr lang="en-GB" dirty="0"/>
              <a:t>+ H</a:t>
            </a:r>
            <a:r>
              <a:rPr lang="en-GB" baseline="-25000" dirty="0"/>
              <a:t>2</a:t>
            </a:r>
            <a:r>
              <a:rPr lang="en-GB" dirty="0"/>
              <a:t>O </a:t>
            </a:r>
            <a:r>
              <a:rPr lang="en-GB" dirty="0">
                <a:sym typeface="Wingdings" pitchFamily="2" charset="2"/>
              </a:rPr>
              <a:t> </a:t>
            </a:r>
            <a:r>
              <a:rPr lang="en-GB" dirty="0" err="1">
                <a:sym typeface="Wingdings" pitchFamily="2" charset="2"/>
              </a:rPr>
              <a:t>Cl</a:t>
            </a:r>
            <a:r>
              <a:rPr lang="en-GB" baseline="30000" dirty="0">
                <a:sym typeface="Wingdings" pitchFamily="2" charset="2"/>
              </a:rPr>
              <a:t>-</a:t>
            </a:r>
            <a:r>
              <a:rPr lang="en-GB" dirty="0">
                <a:sym typeface="Wingdings" pitchFamily="2" charset="2"/>
              </a:rPr>
              <a:t>  +  H</a:t>
            </a:r>
            <a:r>
              <a:rPr lang="en-GB" baseline="-25000" dirty="0">
                <a:sym typeface="Wingdings" pitchFamily="2" charset="2"/>
              </a:rPr>
              <a:t>3</a:t>
            </a:r>
            <a:r>
              <a:rPr lang="en-GB" dirty="0">
                <a:sym typeface="Wingdings" pitchFamily="2" charset="2"/>
              </a:rPr>
              <a:t>O</a:t>
            </a:r>
            <a:r>
              <a:rPr lang="en-GB" baseline="30000" dirty="0" smtClean="0">
                <a:sym typeface="Wingdings" pitchFamily="2" charset="2"/>
              </a:rPr>
              <a:t>+</a:t>
            </a:r>
          </a:p>
          <a:p>
            <a:endParaRPr lang="en-GB" dirty="0">
              <a:sym typeface="Wingdings" pitchFamily="2" charset="2"/>
            </a:endParaRPr>
          </a:p>
          <a:p>
            <a:r>
              <a:rPr lang="en-GB" dirty="0" smtClean="0">
                <a:sym typeface="Wingdings" pitchFamily="2" charset="2"/>
              </a:rPr>
              <a:t>Weak acids are ones that only partially ionise</a:t>
            </a:r>
            <a:endParaRPr lang="en-GB" dirty="0">
              <a:sym typeface="Wingdings" pitchFamily="2" charset="2"/>
            </a:endParaRPr>
          </a:p>
          <a:p>
            <a:endParaRPr lang="en-US" dirty="0"/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0104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 acids and alkalis in terms of proton transfer</a:t>
            </a:r>
          </a:p>
        </p:txBody>
      </p:sp>
    </p:spTree>
    <p:extLst>
      <p:ext uri="{BB962C8B-B14F-4D97-AF65-F5344CB8AC3E}">
        <p14:creationId xmlns:p14="http://schemas.microsoft.com/office/powerpoint/2010/main" val="5067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de-DE" dirty="0" smtClean="0"/>
              <a:t>Go </a:t>
            </a:r>
            <a:r>
              <a:rPr lang="de-DE" dirty="0" err="1" smtClean="0"/>
              <a:t>further</a:t>
            </a:r>
            <a:r>
              <a:rPr lang="de-DE" dirty="0" smtClean="0"/>
              <a:t>. </a:t>
            </a:r>
            <a:endParaRPr lang="en-GB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836712"/>
            <a:ext cx="8204448" cy="5916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384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0"/>
            <a:ext cx="7128792" cy="3916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852083"/>
            <a:ext cx="7560840" cy="2658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9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472184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http://1.bp.blogspot.com/-IJBaoQvlZyk/UWqrck0SRMI/AAAAAAAAEoQ/W4fN_Njk1Sc/s1600/aci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895" y="4604464"/>
            <a:ext cx="2061960" cy="1819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Rafv7fyvhyaCjgEQfHbeVQczsEuQVCDeJbny9GKXJ5B_uxZ7k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783" y="477173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Swmnl7twyExI42FtERzNH9GGORsgeX7lADvf7uys2mkwxtReEs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48230"/>
            <a:ext cx="2247900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bc-labs.com/images/53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2" t="2856" r="20621" b="6880"/>
          <a:stretch/>
        </p:blipFill>
        <p:spPr bwMode="auto">
          <a:xfrm>
            <a:off x="4873680" y="2060848"/>
            <a:ext cx="1366206" cy="22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0.tqn.com/d/chemistry/1/0/J/e/1/tongue-saliv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52" y="1844824"/>
            <a:ext cx="2335043" cy="220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60648"/>
            <a:ext cx="7406640" cy="1472184"/>
          </a:xfrm>
        </p:spPr>
        <p:txBody>
          <a:bodyPr/>
          <a:lstStyle/>
          <a:p>
            <a:r>
              <a:rPr lang="en-GB" dirty="0" smtClean="0"/>
              <a:t>Acids and alkalis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 descr="http://1.bp.blogspot.com/-IJBaoQvlZyk/UWqrck0SRMI/AAAAAAAAEoQ/W4fN_Njk1Sc/s1600/acid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895" y="4604464"/>
            <a:ext cx="2061960" cy="1819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encrypted-tbn2.gstatic.com/images?q=tbn:ANd9GcRafv7fyvhyaCjgEQfHbeVQczsEuQVCDeJbny9GKXJ5B_uxZ7k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783" y="4771732"/>
            <a:ext cx="2390775" cy="1914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3.gstatic.com/images?q=tbn:ANd9GcSwmnl7twyExI42FtERzNH9GGORsgeX7lADvf7uys2mkwxtReEsJ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448230"/>
            <a:ext cx="2247900" cy="2028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bc-labs.com/images/539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22" t="2856" r="20621" b="6880"/>
          <a:stretch/>
        </p:blipFill>
        <p:spPr bwMode="auto">
          <a:xfrm>
            <a:off x="4873680" y="2060848"/>
            <a:ext cx="1366206" cy="2210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0.tqn.com/d/chemistry/1/0/J/e/1/tongue-saliv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52" y="1844824"/>
            <a:ext cx="2335043" cy="22086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52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Describe acids and alkalis in terms of proton transfer</a:t>
            </a:r>
          </a:p>
        </p:txBody>
      </p:sp>
    </p:spTree>
    <p:extLst>
      <p:ext uri="{BB962C8B-B14F-4D97-AF65-F5344CB8AC3E}">
        <p14:creationId xmlns:p14="http://schemas.microsoft.com/office/powerpoint/2010/main" val="18640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Acids and alkalis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can you remember?</a:t>
            </a:r>
          </a:p>
          <a:p>
            <a:r>
              <a:rPr lang="en-GB" dirty="0" smtClean="0"/>
              <a:t>  Lemons</a:t>
            </a:r>
          </a:p>
          <a:p>
            <a:r>
              <a:rPr lang="en-GB" dirty="0"/>
              <a:t> </a:t>
            </a:r>
            <a:r>
              <a:rPr lang="en-GB" dirty="0" smtClean="0"/>
              <a:t>Hydrochloric acid</a:t>
            </a:r>
          </a:p>
          <a:p>
            <a:r>
              <a:rPr lang="en-GB" dirty="0"/>
              <a:t> </a:t>
            </a:r>
            <a:r>
              <a:rPr lang="en-GB" dirty="0" smtClean="0"/>
              <a:t>Saliva pH 8</a:t>
            </a:r>
          </a:p>
          <a:p>
            <a:r>
              <a:rPr lang="en-GB" dirty="0"/>
              <a:t> </a:t>
            </a:r>
            <a:r>
              <a:rPr lang="en-GB" dirty="0" smtClean="0"/>
              <a:t>Sodium hydroxide </a:t>
            </a:r>
            <a:r>
              <a:rPr lang="en-GB" dirty="0" err="1" smtClean="0"/>
              <a:t>ph</a:t>
            </a:r>
            <a:r>
              <a:rPr lang="en-GB" dirty="0" smtClean="0"/>
              <a:t> 11</a:t>
            </a:r>
          </a:p>
          <a:p>
            <a:r>
              <a:rPr lang="en-GB" dirty="0"/>
              <a:t> </a:t>
            </a:r>
            <a:endParaRPr lang="en-GB" dirty="0" smtClean="0"/>
          </a:p>
          <a:p>
            <a:r>
              <a:rPr lang="en-GB" dirty="0"/>
              <a:t> </a:t>
            </a:r>
            <a:r>
              <a:rPr lang="en-GB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14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Terminology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opposite of an acid is a base </a:t>
            </a:r>
            <a:r>
              <a:rPr lang="en-GB" dirty="0" smtClean="0">
                <a:solidFill>
                  <a:schemeClr val="accent4"/>
                </a:solidFill>
              </a:rPr>
              <a:t>(Base)</a:t>
            </a:r>
          </a:p>
          <a:p>
            <a:r>
              <a:rPr lang="en-GB" dirty="0" smtClean="0"/>
              <a:t>Bases</a:t>
            </a:r>
            <a:r>
              <a:rPr lang="en-GB" dirty="0" smtClean="0">
                <a:solidFill>
                  <a:schemeClr val="accent4"/>
                </a:solidFill>
              </a:rPr>
              <a:t> </a:t>
            </a:r>
            <a:r>
              <a:rPr lang="en-GB" dirty="0" smtClean="0"/>
              <a:t>that dissolve are called alkalis </a:t>
            </a:r>
            <a:r>
              <a:rPr lang="en-GB" dirty="0" smtClean="0">
                <a:solidFill>
                  <a:schemeClr val="accent4"/>
                </a:solidFill>
              </a:rPr>
              <a:t>(</a:t>
            </a:r>
            <a:r>
              <a:rPr lang="en-GB" dirty="0" err="1" smtClean="0">
                <a:solidFill>
                  <a:schemeClr val="accent4"/>
                </a:solidFill>
              </a:rPr>
              <a:t>Alkalien</a:t>
            </a:r>
            <a:r>
              <a:rPr lang="en-GB" dirty="0" smtClean="0">
                <a:solidFill>
                  <a:schemeClr val="accent4"/>
                </a:solidFill>
              </a:rPr>
              <a:t>)</a:t>
            </a:r>
            <a:endParaRPr lang="en-US" dirty="0">
              <a:solidFill>
                <a:schemeClr val="accent4"/>
              </a:solidFill>
            </a:endParaRPr>
          </a:p>
        </p:txBody>
      </p:sp>
      <p:pic>
        <p:nvPicPr>
          <p:cNvPr id="4" name="Picture 2" descr="White Hand Pen Icon Clip Ar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191791" cy="992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96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506</Words>
  <Application>Microsoft Office PowerPoint</Application>
  <PresentationFormat>On-screen Show (4:3)</PresentationFormat>
  <Paragraphs>73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Calibri</vt:lpstr>
      <vt:lpstr>Gill Sans MT</vt:lpstr>
      <vt:lpstr>Verdana</vt:lpstr>
      <vt:lpstr>Wingdings</vt:lpstr>
      <vt:lpstr>Wingdings 2</vt:lpstr>
      <vt:lpstr>Solstice</vt:lpstr>
      <vt:lpstr>Starter. What can we remember??!!</vt:lpstr>
      <vt:lpstr>PowerPoint Presentation</vt:lpstr>
      <vt:lpstr>Go further. </vt:lpstr>
      <vt:lpstr>PowerPoint Presentation</vt:lpstr>
      <vt:lpstr>PowerPoint Presentation</vt:lpstr>
      <vt:lpstr>Acids and alkalis</vt:lpstr>
      <vt:lpstr>Objectives</vt:lpstr>
      <vt:lpstr>Acids and alkalis</vt:lpstr>
      <vt:lpstr>Terminology</vt:lpstr>
      <vt:lpstr>Thinking time</vt:lpstr>
      <vt:lpstr>Thinking time</vt:lpstr>
      <vt:lpstr>Thinking time - again</vt:lpstr>
      <vt:lpstr>Thinking time - again</vt:lpstr>
      <vt:lpstr>Acids as proton donors</vt:lpstr>
      <vt:lpstr>Acids and water</vt:lpstr>
      <vt:lpstr>Acids and water</vt:lpstr>
      <vt:lpstr>Alkalis and water</vt:lpstr>
      <vt:lpstr>Alkalis and water</vt:lpstr>
      <vt:lpstr>Water reacting with itself</vt:lpstr>
      <vt:lpstr>Water reacting with itself</vt:lpstr>
      <vt:lpstr>Strong and weak acids</vt:lpstr>
      <vt:lpstr>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Chemistry?</dc:title>
  <dc:creator>RW</dc:creator>
  <cp:lastModifiedBy>Rachael Mayfield</cp:lastModifiedBy>
  <cp:revision>291</cp:revision>
  <dcterms:created xsi:type="dcterms:W3CDTF">2011-08-28T05:57:49Z</dcterms:created>
  <dcterms:modified xsi:type="dcterms:W3CDTF">2019-04-29T07:43:50Z</dcterms:modified>
</cp:coreProperties>
</file>