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60" r:id="rId5"/>
    <p:sldId id="261" r:id="rId6"/>
    <p:sldId id="262" r:id="rId7"/>
    <p:sldId id="264" r:id="rId8"/>
    <p:sldId id="265" r:id="rId9"/>
    <p:sldId id="257" r:id="rId10"/>
    <p:sldId id="258" r:id="rId11"/>
    <p:sldId id="259" r:id="rId12"/>
    <p:sldId id="268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4" y="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3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5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1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8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6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386B-401E-4C5D-ABA8-525248B4AAFA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6263-D6B5-4ADF-89A7-E753DF118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about.com/od/mitosisglossary/g/centriole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logy.about.com/od/cellanatomy/a/aa050208a.htm" TargetMode="External"/><Relationship Id="rId4" Type="http://schemas.openxmlformats.org/officeDocument/2006/relationships/hyperlink" Target="http://biology.about.com/od/cellanatomy/a/aa012408a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UJD5NEXC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Z9pqST72i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spot.net/Media/CellsOrganellesWks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cell ? </a:t>
            </a:r>
          </a:p>
        </p:txBody>
      </p:sp>
      <p:pic>
        <p:nvPicPr>
          <p:cNvPr id="1026" name="Picture 2" descr="Fragezeichen Smile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5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4477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latin typeface="Arial Black" panose="020B0A04020102020204" pitchFamily="34" charset="0"/>
              </a:rPr>
              <a:t>Eukaryotic</a:t>
            </a:r>
            <a:r>
              <a:rPr lang="de-DE" sz="4000" dirty="0">
                <a:latin typeface="Arial Black" panose="020B0A04020102020204" pitchFamily="34" charset="0"/>
              </a:rPr>
              <a:t> </a:t>
            </a:r>
            <a:r>
              <a:rPr lang="de-DE" sz="4000" dirty="0" err="1">
                <a:latin typeface="Arial Black" panose="020B0A04020102020204" pitchFamily="34" charset="0"/>
              </a:rPr>
              <a:t>Cell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bio3400.nicerweb.com/Locked/media/ch02/02_01-animal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20" y="1988840"/>
            <a:ext cx="33647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348880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- An animal cell has several membrane-bound </a:t>
            </a:r>
            <a:r>
              <a:rPr lang="en-GB" b="1" dirty="0"/>
              <a:t>organelles</a:t>
            </a:r>
            <a:r>
              <a:rPr lang="en-GB" dirty="0"/>
              <a:t>. </a:t>
            </a:r>
          </a:p>
          <a:p>
            <a:r>
              <a:rPr lang="en-GB" dirty="0"/>
              <a:t>- The genetic material DNA resides mainly in the </a:t>
            </a:r>
            <a:r>
              <a:rPr lang="en-GB" b="1" dirty="0"/>
              <a:t>nucleus</a:t>
            </a:r>
            <a:r>
              <a:rPr lang="en-GB" dirty="0"/>
              <a:t>, which is surrounded by a double membrane with numerous openings called </a:t>
            </a:r>
            <a:r>
              <a:rPr lang="en-GB" b="1" dirty="0"/>
              <a:t>nuclear pores</a:t>
            </a:r>
            <a:r>
              <a:rPr lang="en-GB" dirty="0"/>
              <a:t>. </a:t>
            </a:r>
          </a:p>
          <a:p>
            <a:r>
              <a:rPr lang="en-GB" dirty="0"/>
              <a:t>- Have structures such as </a:t>
            </a:r>
            <a:r>
              <a:rPr lang="en-GB" dirty="0">
                <a:hlinkClick r:id="rId3"/>
              </a:rPr>
              <a:t>centrioles</a:t>
            </a:r>
            <a:r>
              <a:rPr lang="en-GB" dirty="0"/>
              <a:t>,   </a:t>
            </a:r>
            <a:r>
              <a:rPr lang="en-GB" dirty="0">
                <a:hlinkClick r:id="rId4"/>
              </a:rPr>
              <a:t>lysosomes</a:t>
            </a:r>
            <a:r>
              <a:rPr lang="en-GB" dirty="0"/>
              <a:t>, and </a:t>
            </a:r>
            <a:r>
              <a:rPr lang="en-GB" dirty="0">
                <a:hlinkClick r:id="rId5"/>
              </a:rPr>
              <a:t>cilia and flagella</a:t>
            </a:r>
            <a:r>
              <a:rPr lang="en-GB" dirty="0"/>
              <a:t> that are not typically found in plant cells.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6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47667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err="1">
                <a:latin typeface="Arial Black" panose="020B0A04020102020204" pitchFamily="34" charset="0"/>
              </a:rPr>
              <a:t>Eukaryotic</a:t>
            </a:r>
            <a:r>
              <a:rPr lang="de-DE" sz="4000" dirty="0">
                <a:latin typeface="Arial Black" panose="020B0A04020102020204" pitchFamily="34" charset="0"/>
              </a:rPr>
              <a:t> </a:t>
            </a:r>
            <a:r>
              <a:rPr lang="de-DE" sz="4000" dirty="0" err="1">
                <a:latin typeface="Arial Black" panose="020B0A04020102020204" pitchFamily="34" charset="0"/>
              </a:rPr>
              <a:t>Cell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imcurious.wikispaces.com/file/view/organelles.jpg/113400465/organe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85" y="3068960"/>
            <a:ext cx="3162190" cy="30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Plant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eukaryotic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.</a:t>
            </a:r>
          </a:p>
          <a:p>
            <a:r>
              <a:rPr lang="de-DE" dirty="0"/>
              <a:t>-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membrane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</a:t>
            </a:r>
            <a:r>
              <a:rPr lang="de-DE" dirty="0" err="1"/>
              <a:t>organelles</a:t>
            </a:r>
            <a:r>
              <a:rPr lang="de-DE" dirty="0"/>
              <a:t>.</a:t>
            </a:r>
          </a:p>
          <a:p>
            <a:r>
              <a:rPr lang="de-DE" dirty="0"/>
              <a:t>- Larger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animal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</a:t>
            </a:r>
            <a:r>
              <a:rPr lang="de-DE" dirty="0" err="1"/>
              <a:t>rectangular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cube</a:t>
            </a:r>
            <a:r>
              <a:rPr lang="de-DE" dirty="0"/>
              <a:t> </a:t>
            </a:r>
            <a:r>
              <a:rPr lang="de-DE" dirty="0" err="1"/>
              <a:t>shaped</a:t>
            </a:r>
            <a:r>
              <a:rPr lang="de-DE" dirty="0"/>
              <a:t>.</a:t>
            </a:r>
          </a:p>
          <a:p>
            <a:r>
              <a:rPr lang="de-DE" dirty="0"/>
              <a:t>-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wall, large </a:t>
            </a:r>
            <a:r>
              <a:rPr lang="de-DE" dirty="0" err="1"/>
              <a:t>vacuole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plastids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chloroplast</a:t>
            </a:r>
            <a:r>
              <a:rPr lang="de-DE" dirty="0"/>
              <a:t>.-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0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https://www.youtube.com/watch?v=URUJD5NEXC8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4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9CF2-F84B-437A-AD82-5F5DB96B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AF6D-37ED-4B14-853E-8E4F8F1A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the video and fill in the blanks.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0D320-4CE4-41D6-8BF0-2E8DE1F1608C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https://www.youtube.com/watch?v=1Z9pqST72is</a:t>
            </a:r>
            <a:r>
              <a:rPr lang="en-GB" dirty="0"/>
              <a:t> Bozeman Science</a:t>
            </a:r>
          </a:p>
          <a:p>
            <a:endParaRPr lang="en-GB" dirty="0"/>
          </a:p>
          <a:p>
            <a:r>
              <a:rPr lang="en-GB" dirty="0"/>
              <a:t>Task : worksheets</a:t>
            </a:r>
          </a:p>
        </p:txBody>
      </p:sp>
    </p:spTree>
    <p:extLst>
      <p:ext uri="{BB962C8B-B14F-4D97-AF65-F5344CB8AC3E}">
        <p14:creationId xmlns:p14="http://schemas.microsoft.com/office/powerpoint/2010/main" val="314677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crosco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07" y="148571"/>
            <a:ext cx="5922010" cy="553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68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628800"/>
            <a:ext cx="56820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Scientific Units of Measurement</a:t>
            </a:r>
          </a:p>
          <a:p>
            <a:endParaRPr lang="en-GB" dirty="0"/>
          </a:p>
          <a:p>
            <a:r>
              <a:rPr lang="en-GB" dirty="0" err="1"/>
              <a:t>centimeter</a:t>
            </a:r>
            <a:endParaRPr lang="en-GB" dirty="0"/>
          </a:p>
          <a:p>
            <a:r>
              <a:rPr lang="en-GB" dirty="0" err="1"/>
              <a:t>milimeter</a:t>
            </a:r>
            <a:endParaRPr lang="en-GB" dirty="0"/>
          </a:p>
          <a:p>
            <a:r>
              <a:rPr lang="en-GB" dirty="0" err="1"/>
              <a:t>micrometer</a:t>
            </a:r>
            <a:endParaRPr lang="en-GB" dirty="0"/>
          </a:p>
          <a:p>
            <a:r>
              <a:rPr lang="en-GB" dirty="0" err="1"/>
              <a:t>nanometer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Cells – </a:t>
            </a:r>
            <a:r>
              <a:rPr lang="en-GB" dirty="0" err="1"/>
              <a:t>micrometers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Total magnification = Ocular lens/Eyepiece x Objective lens</a:t>
            </a:r>
          </a:p>
          <a:p>
            <a:endParaRPr lang="en-GB" dirty="0"/>
          </a:p>
          <a:p>
            <a:r>
              <a:rPr lang="en-GB" dirty="0"/>
              <a:t>Magnification = Image size/Actual size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5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R5TGN_wKZEdS6h0G9qa2OYVAQjAiRO4RpyF14PqF-XovaI7g8t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49169"/>
            <a:ext cx="2438772" cy="34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ei:Alcatraz Island - prison ce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1687"/>
            <a:ext cx="3619965" cy="24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logcdn.com/www.engadget.com/media/2008/01/panasonic-evol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6464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teractive-biology.com/wp-content/uploads/2012/07/Parts-of-a-Plant-Cell-779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0" y="2708920"/>
            <a:ext cx="1548172" cy="39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-jT89WkLDld8/UELZ-hAORkI/AAAAAAAAPmY/NE_5Xhze60w/s400/Animal-Ce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9727"/>
            <a:ext cx="2050773" cy="20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karyotic Cell Stru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3"/>
            <a:ext cx="1512168" cy="17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095"/>
            <a:ext cx="56886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The Cell Theory (Theodor Schwann)</a:t>
            </a:r>
          </a:p>
          <a:p>
            <a:r>
              <a:rPr lang="en-GB" sz="4000" dirty="0"/>
              <a:t>1. All living organisms are made of either one (unicellular) or more cells (multi cellular).</a:t>
            </a:r>
            <a:br>
              <a:rPr lang="en-GB" sz="4000" dirty="0"/>
            </a:br>
            <a:r>
              <a:rPr lang="en-GB" sz="4000" dirty="0"/>
              <a:t>2. The cell is the basic unit of life.</a:t>
            </a:r>
            <a:br>
              <a:rPr lang="en-GB" sz="4000" dirty="0"/>
            </a:br>
            <a:r>
              <a:rPr lang="en-GB" sz="4000" dirty="0"/>
              <a:t>3. All cells arise from pre-existing cells. </a:t>
            </a:r>
          </a:p>
        </p:txBody>
      </p:sp>
      <p:pic>
        <p:nvPicPr>
          <p:cNvPr id="2052" name="Picture 4" descr="http://infobiol.com/wp-content/uploads/2011/01/Robert-ho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17" y="2708920"/>
            <a:ext cx="32578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1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62" y="3386568"/>
            <a:ext cx="5111614" cy="32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ogycorner.com/resources/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8" y="116632"/>
            <a:ext cx="5022330" cy="3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iologycorner.com/resources/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12768" cy="50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904" y="6093296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 err="1"/>
              <a:t>Animal</a:t>
            </a:r>
            <a:r>
              <a:rPr lang="de-DE" sz="4000" b="1" dirty="0"/>
              <a:t> </a:t>
            </a:r>
            <a:r>
              <a:rPr lang="de-DE" sz="4000" b="1" dirty="0" err="1"/>
              <a:t>cell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30120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675"/>
            <a:ext cx="80728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0153" y="5955377"/>
            <a:ext cx="212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Plant </a:t>
            </a:r>
            <a:r>
              <a:rPr lang="de-DE" sz="4000" b="1" dirty="0" err="1"/>
              <a:t>cell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914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3373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Similarities</a:t>
            </a:r>
            <a:r>
              <a:rPr lang="de-DE" sz="3200" dirty="0"/>
              <a:t> </a:t>
            </a:r>
            <a:r>
              <a:rPr lang="de-DE" sz="3200" dirty="0" err="1"/>
              <a:t>between</a:t>
            </a:r>
            <a:r>
              <a:rPr lang="de-DE" sz="3200" dirty="0"/>
              <a:t> </a:t>
            </a:r>
            <a:r>
              <a:rPr lang="de-DE" sz="3200" dirty="0" err="1"/>
              <a:t>animal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plant </a:t>
            </a:r>
            <a:r>
              <a:rPr lang="de-DE" sz="3200" dirty="0" err="1"/>
              <a:t>cell</a:t>
            </a:r>
            <a:r>
              <a:rPr lang="de-DE" sz="3200" dirty="0"/>
              <a:t> :</a:t>
            </a:r>
          </a:p>
          <a:p>
            <a:r>
              <a:rPr lang="de-DE" sz="3200" dirty="0"/>
              <a:t>- </a:t>
            </a:r>
            <a:r>
              <a:rPr lang="de-DE" sz="3200" dirty="0" err="1"/>
              <a:t>both</a:t>
            </a:r>
            <a:r>
              <a:rPr lang="de-DE" sz="3200" dirty="0"/>
              <a:t>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nucleus</a:t>
            </a:r>
            <a:endParaRPr lang="de-DE" sz="3200" dirty="0"/>
          </a:p>
          <a:p>
            <a:r>
              <a:rPr lang="de-DE" sz="3200" dirty="0"/>
              <a:t>-</a:t>
            </a:r>
            <a:r>
              <a:rPr lang="de-DE" sz="3200" dirty="0" err="1"/>
              <a:t>both</a:t>
            </a:r>
            <a:r>
              <a:rPr lang="de-DE" sz="3200" dirty="0"/>
              <a:t>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membrane</a:t>
            </a:r>
            <a:r>
              <a:rPr lang="de-DE" sz="3200" dirty="0"/>
              <a:t> </a:t>
            </a:r>
            <a:r>
              <a:rPr lang="de-DE" sz="3200" dirty="0" err="1"/>
              <a:t>bound</a:t>
            </a:r>
            <a:r>
              <a:rPr lang="de-DE" sz="3200" dirty="0"/>
              <a:t> </a:t>
            </a:r>
            <a:r>
              <a:rPr lang="de-DE" sz="3200" dirty="0" err="1"/>
              <a:t>organelles</a:t>
            </a:r>
            <a:r>
              <a:rPr lang="de-DE" sz="3200" dirty="0"/>
              <a:t> </a:t>
            </a:r>
          </a:p>
          <a:p>
            <a:r>
              <a:rPr lang="de-DE" sz="3200" dirty="0"/>
              <a:t>- </a:t>
            </a:r>
            <a:r>
              <a:rPr lang="de-DE" sz="3200" dirty="0" err="1"/>
              <a:t>both</a:t>
            </a:r>
            <a:r>
              <a:rPr lang="de-DE" sz="3200" dirty="0"/>
              <a:t>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cytoplasm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96952"/>
            <a:ext cx="76277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/>
              <a:t>Differences</a:t>
            </a:r>
            <a:r>
              <a:rPr lang="de-DE" sz="3200" dirty="0"/>
              <a:t> </a:t>
            </a:r>
            <a:r>
              <a:rPr lang="de-DE" sz="3200" dirty="0" err="1"/>
              <a:t>between</a:t>
            </a:r>
            <a:r>
              <a:rPr lang="de-DE" sz="3200" dirty="0"/>
              <a:t> </a:t>
            </a:r>
            <a:r>
              <a:rPr lang="de-DE" sz="3200" dirty="0" err="1"/>
              <a:t>animal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plant </a:t>
            </a:r>
            <a:r>
              <a:rPr lang="de-DE" sz="3200" dirty="0" err="1"/>
              <a:t>cell</a:t>
            </a:r>
            <a:r>
              <a:rPr lang="de-DE" sz="3200" dirty="0"/>
              <a:t> :</a:t>
            </a:r>
          </a:p>
          <a:p>
            <a:r>
              <a:rPr lang="de-DE" sz="3200" dirty="0"/>
              <a:t>-  </a:t>
            </a:r>
            <a:r>
              <a:rPr lang="de-DE" sz="3200" dirty="0" err="1"/>
              <a:t>shape</a:t>
            </a:r>
            <a:endParaRPr lang="de-DE" sz="3200" dirty="0"/>
          </a:p>
          <a:p>
            <a:r>
              <a:rPr lang="de-DE" sz="3200" dirty="0"/>
              <a:t>-  </a:t>
            </a:r>
            <a:r>
              <a:rPr lang="de-DE" sz="3200" dirty="0" err="1"/>
              <a:t>vacuole</a:t>
            </a:r>
            <a:r>
              <a:rPr lang="de-DE" sz="3200" dirty="0"/>
              <a:t> (</a:t>
            </a:r>
            <a:r>
              <a:rPr lang="de-DE" sz="3200" dirty="0" err="1"/>
              <a:t>size</a:t>
            </a:r>
            <a:r>
              <a:rPr lang="de-DE" sz="3200" dirty="0"/>
              <a:t>)</a:t>
            </a:r>
          </a:p>
          <a:p>
            <a:r>
              <a:rPr lang="de-DE" sz="3200" dirty="0"/>
              <a:t>-  </a:t>
            </a:r>
            <a:r>
              <a:rPr lang="de-DE" sz="3200" dirty="0" err="1"/>
              <a:t>size</a:t>
            </a:r>
            <a:endParaRPr lang="de-DE" sz="3200" dirty="0"/>
          </a:p>
          <a:p>
            <a:pPr marL="285750" indent="-285750">
              <a:buFontTx/>
              <a:buChar char="-"/>
            </a:pPr>
            <a:r>
              <a:rPr lang="de-DE" sz="3200" dirty="0"/>
              <a:t>Plant </a:t>
            </a:r>
            <a:r>
              <a:rPr lang="de-DE" sz="3200" dirty="0" err="1"/>
              <a:t>cell</a:t>
            </a:r>
            <a:r>
              <a:rPr lang="de-DE" sz="3200" dirty="0"/>
              <a:t> </a:t>
            </a:r>
            <a:r>
              <a:rPr lang="de-DE" sz="3200" dirty="0" err="1"/>
              <a:t>has</a:t>
            </a:r>
            <a:r>
              <a:rPr lang="de-DE" sz="3200" dirty="0"/>
              <a:t> a rigid </a:t>
            </a:r>
            <a:r>
              <a:rPr lang="de-DE" sz="3200" dirty="0" err="1"/>
              <a:t>cell</a:t>
            </a:r>
            <a:r>
              <a:rPr lang="de-DE" sz="3200" dirty="0"/>
              <a:t> wall in </a:t>
            </a:r>
            <a:r>
              <a:rPr lang="de-DE" sz="3200" dirty="0" err="1"/>
              <a:t>addition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</a:p>
          <a:p>
            <a:r>
              <a:rPr lang="de-DE" sz="3200" dirty="0" err="1"/>
              <a:t>cell</a:t>
            </a:r>
            <a:r>
              <a:rPr lang="de-DE" sz="3200" dirty="0"/>
              <a:t> </a:t>
            </a:r>
            <a:r>
              <a:rPr lang="de-DE" sz="3200" dirty="0" err="1"/>
              <a:t>membrane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it</a:t>
            </a:r>
            <a:r>
              <a:rPr lang="de-DE" sz="3200" dirty="0"/>
              <a:t> </a:t>
            </a:r>
            <a:r>
              <a:rPr lang="de-DE" sz="3200" dirty="0" err="1"/>
              <a:t>has</a:t>
            </a:r>
            <a:r>
              <a:rPr lang="de-DE" sz="3200" dirty="0"/>
              <a:t> </a:t>
            </a:r>
            <a:r>
              <a:rPr lang="de-DE" sz="3200" dirty="0" err="1"/>
              <a:t>chloroplast</a:t>
            </a:r>
            <a:r>
              <a:rPr lang="de-DE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796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9340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latin typeface="Arial Black" panose="020B0A04020102020204" pitchFamily="34" charset="0"/>
              </a:rPr>
              <a:t>WALT </a:t>
            </a:r>
            <a:r>
              <a:rPr lang="de-DE" sz="2500" dirty="0" err="1">
                <a:latin typeface="Arial Black" panose="020B0A04020102020204" pitchFamily="34" charset="0"/>
              </a:rPr>
              <a:t>know</a:t>
            </a:r>
            <a:r>
              <a:rPr lang="de-DE" sz="2500" dirty="0">
                <a:latin typeface="Arial Black" panose="020B0A04020102020204" pitchFamily="34" charset="0"/>
              </a:rPr>
              <a:t> </a:t>
            </a:r>
            <a:r>
              <a:rPr lang="de-DE" sz="2500" dirty="0" err="1">
                <a:latin typeface="Arial Black" panose="020B0A04020102020204" pitchFamily="34" charset="0"/>
              </a:rPr>
              <a:t>the</a:t>
            </a:r>
            <a:r>
              <a:rPr lang="de-DE" sz="2500" dirty="0">
                <a:latin typeface="Arial Black" panose="020B0A04020102020204" pitchFamily="34" charset="0"/>
              </a:rPr>
              <a:t> </a:t>
            </a:r>
            <a:r>
              <a:rPr lang="de-DE" sz="2500" dirty="0" err="1">
                <a:latin typeface="Arial Black" panose="020B0A04020102020204" pitchFamily="34" charset="0"/>
              </a:rPr>
              <a:t>functions</a:t>
            </a:r>
            <a:r>
              <a:rPr lang="de-DE" sz="2500" dirty="0">
                <a:latin typeface="Arial Black" panose="020B0A04020102020204" pitchFamily="34" charset="0"/>
              </a:rPr>
              <a:t> </a:t>
            </a:r>
            <a:r>
              <a:rPr lang="de-DE" sz="2500" dirty="0" err="1">
                <a:latin typeface="Arial Black" panose="020B0A04020102020204" pitchFamily="34" charset="0"/>
              </a:rPr>
              <a:t>of</a:t>
            </a:r>
            <a:r>
              <a:rPr lang="de-DE" sz="2500" dirty="0">
                <a:latin typeface="Arial Black" panose="020B0A04020102020204" pitchFamily="34" charset="0"/>
              </a:rPr>
              <a:t> </a:t>
            </a:r>
            <a:r>
              <a:rPr lang="de-DE" sz="2500" dirty="0" err="1">
                <a:latin typeface="Arial Black" panose="020B0A04020102020204" pitchFamily="34" charset="0"/>
              </a:rPr>
              <a:t>the</a:t>
            </a:r>
            <a:r>
              <a:rPr lang="de-DE" sz="2500" dirty="0">
                <a:latin typeface="Arial Black" panose="020B0A04020102020204" pitchFamily="34" charset="0"/>
              </a:rPr>
              <a:t> </a:t>
            </a:r>
            <a:r>
              <a:rPr lang="de-DE" sz="2500" dirty="0" err="1">
                <a:latin typeface="Arial Black" panose="020B0A04020102020204" pitchFamily="34" charset="0"/>
              </a:rPr>
              <a:t>organelles</a:t>
            </a:r>
            <a:r>
              <a:rPr lang="de-DE" sz="2500" dirty="0">
                <a:latin typeface="Arial Black" panose="020B0A04020102020204" pitchFamily="34" charset="0"/>
              </a:rPr>
              <a:t> in a </a:t>
            </a:r>
            <a:r>
              <a:rPr lang="de-DE" sz="2500" dirty="0" err="1">
                <a:latin typeface="Arial Black" panose="020B0A04020102020204" pitchFamily="34" charset="0"/>
              </a:rPr>
              <a:t>cell</a:t>
            </a:r>
            <a:r>
              <a:rPr lang="de-DE" sz="2500" dirty="0">
                <a:latin typeface="Arial Black" panose="020B0A04020102020204" pitchFamily="34" charset="0"/>
              </a:rPr>
              <a:t>.</a:t>
            </a:r>
            <a:endParaRPr lang="de-CH" sz="25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>
                <a:hlinkClick r:id="rId2"/>
              </a:rPr>
              <a:t>http://sciencespot.net/Media/CellsOrganellesWkst.pdf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8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karyotic Cel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5718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91683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Bacteria are prokaryotes, lacking well-defined nuclei and membrane-bound organelles.</a:t>
            </a:r>
          </a:p>
          <a:p>
            <a:pPr marL="285750" indent="-285750">
              <a:buFontTx/>
              <a:buChar char="-"/>
            </a:pPr>
            <a:r>
              <a:rPr lang="en-GB" dirty="0"/>
              <a:t>Have many shapes and sizes, from minute spheres, cylinders and spiral threads to flagellated rods and filamentous chains.</a:t>
            </a:r>
          </a:p>
          <a:p>
            <a:pPr marL="285750" indent="-285750">
              <a:buFontTx/>
              <a:buChar char="-"/>
            </a:pPr>
            <a:r>
              <a:rPr lang="en-GB" dirty="0"/>
              <a:t>Found practically everywhere on Earth and live in some of the most unusual and seemingly inhospitable places.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980728"/>
            <a:ext cx="471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latin typeface="Arial Black" panose="020B0A04020102020204" pitchFamily="34" charset="0"/>
              </a:rPr>
              <a:t>Prokaryotic</a:t>
            </a:r>
            <a:r>
              <a:rPr lang="de-DE" sz="4000" dirty="0">
                <a:latin typeface="Arial Black" panose="020B0A04020102020204" pitchFamily="34" charset="0"/>
              </a:rPr>
              <a:t> </a:t>
            </a:r>
            <a:r>
              <a:rPr lang="de-DE" sz="4000" dirty="0" err="1">
                <a:latin typeface="Arial Black" panose="020B0A04020102020204" pitchFamily="34" charset="0"/>
              </a:rPr>
              <a:t>Cell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preuniversity.grkraj.org/html/2_CELL_DIVISION_files/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0" y="4653136"/>
            <a:ext cx="2463339" cy="19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4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What is a cell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Task :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KPN</dc:creator>
  <cp:lastModifiedBy>DanielGnoth</cp:lastModifiedBy>
  <cp:revision>27</cp:revision>
  <dcterms:created xsi:type="dcterms:W3CDTF">2013-09-28T09:36:43Z</dcterms:created>
  <dcterms:modified xsi:type="dcterms:W3CDTF">2017-09-20T15:12:18Z</dcterms:modified>
</cp:coreProperties>
</file>